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323" r:id="rId4"/>
    <p:sldId id="258" r:id="rId5"/>
    <p:sldId id="259" r:id="rId6"/>
    <p:sldId id="260" r:id="rId7"/>
    <p:sldId id="261" r:id="rId8"/>
    <p:sldId id="262" r:id="rId9"/>
    <p:sldId id="324" r:id="rId10"/>
    <p:sldId id="325" r:id="rId11"/>
    <p:sldId id="263" r:id="rId12"/>
    <p:sldId id="264" r:id="rId13"/>
    <p:sldId id="265" r:id="rId14"/>
    <p:sldId id="271" r:id="rId15"/>
    <p:sldId id="272" r:id="rId16"/>
    <p:sldId id="268" r:id="rId17"/>
    <p:sldId id="318" r:id="rId18"/>
    <p:sldId id="321" r:id="rId19"/>
    <p:sldId id="319" r:id="rId20"/>
    <p:sldId id="320" r:id="rId21"/>
    <p:sldId id="317" r:id="rId22"/>
    <p:sldId id="267" r:id="rId23"/>
    <p:sldId id="266" r:id="rId24"/>
    <p:sldId id="322" r:id="rId25"/>
    <p:sldId id="303" r:id="rId26"/>
    <p:sldId id="304" r:id="rId27"/>
    <p:sldId id="306" r:id="rId28"/>
    <p:sldId id="305" r:id="rId29"/>
    <p:sldId id="273" r:id="rId30"/>
    <p:sldId id="326" r:id="rId31"/>
    <p:sldId id="270" r:id="rId32"/>
    <p:sldId id="274" r:id="rId33"/>
    <p:sldId id="275" r:id="rId34"/>
    <p:sldId id="276" r:id="rId35"/>
    <p:sldId id="277" r:id="rId36"/>
    <p:sldId id="278" r:id="rId37"/>
    <p:sldId id="279" r:id="rId38"/>
    <p:sldId id="327" r:id="rId39"/>
    <p:sldId id="316" r:id="rId40"/>
    <p:sldId id="280" r:id="rId41"/>
    <p:sldId id="281" r:id="rId42"/>
    <p:sldId id="282" r:id="rId43"/>
    <p:sldId id="283" r:id="rId44"/>
    <p:sldId id="284" r:id="rId45"/>
    <p:sldId id="285" r:id="rId46"/>
    <p:sldId id="313" r:id="rId47"/>
    <p:sldId id="314" r:id="rId48"/>
    <p:sldId id="269" r:id="rId49"/>
    <p:sldId id="315" r:id="rId50"/>
    <p:sldId id="289" r:id="rId51"/>
    <p:sldId id="328" r:id="rId52"/>
    <p:sldId id="566" r:id="rId53"/>
    <p:sldId id="568" r:id="rId54"/>
    <p:sldId id="569" r:id="rId55"/>
    <p:sldId id="570" r:id="rId56"/>
    <p:sldId id="595" r:id="rId57"/>
    <p:sldId id="572" r:id="rId58"/>
    <p:sldId id="573" r:id="rId59"/>
    <p:sldId id="571" r:id="rId60"/>
    <p:sldId id="574" r:id="rId61"/>
    <p:sldId id="596" r:id="rId62"/>
    <p:sldId id="591" r:id="rId63"/>
    <p:sldId id="577" r:id="rId64"/>
    <p:sldId id="578" r:id="rId65"/>
    <p:sldId id="579" r:id="rId66"/>
    <p:sldId id="592" r:id="rId67"/>
    <p:sldId id="575" r:id="rId68"/>
    <p:sldId id="580" r:id="rId69"/>
    <p:sldId id="581" r:id="rId70"/>
    <p:sldId id="582" r:id="rId71"/>
    <p:sldId id="583" r:id="rId72"/>
    <p:sldId id="565" r:id="rId73"/>
    <p:sldId id="593" r:id="rId74"/>
    <p:sldId id="554" r:id="rId75"/>
    <p:sldId id="561" r:id="rId76"/>
    <p:sldId id="562" r:id="rId77"/>
    <p:sldId id="589" r:id="rId78"/>
    <p:sldId id="594" r:id="rId79"/>
    <p:sldId id="564" r:id="rId80"/>
    <p:sldId id="567" r:id="rId81"/>
    <p:sldId id="290" r:id="rId82"/>
    <p:sldId id="291" r:id="rId83"/>
    <p:sldId id="292" r:id="rId84"/>
    <p:sldId id="293" r:id="rId85"/>
    <p:sldId id="294" r:id="rId86"/>
    <p:sldId id="295" r:id="rId87"/>
    <p:sldId id="296" r:id="rId88"/>
    <p:sldId id="297" r:id="rId89"/>
    <p:sldId id="300" r:id="rId90"/>
    <p:sldId id="301" r:id="rId91"/>
    <p:sldId id="302" r:id="rId92"/>
    <p:sldId id="288" r:id="rId93"/>
    <p:sldId id="307" r:id="rId94"/>
    <p:sldId id="308" r:id="rId95"/>
    <p:sldId id="309" r:id="rId96"/>
    <p:sldId id="310" r:id="rId97"/>
    <p:sldId id="311" r:id="rId98"/>
    <p:sldId id="312" r:id="rId9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1" roundtripDataSignature="AMtx7mjPHx5ICzX41c+FY5QJMD3/bVHt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158DB1-E632-4587-992C-7FC52A8DE03A}">
  <a:tblStyle styleId="{3F158DB1-E632-4587-992C-7FC52A8DE03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529AEC-49ED-4D0A-81CD-03B23D9B34B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3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295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596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778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548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61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E854811A-CEF7-BD24-1A05-9D30B4FCE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>
            <a:extLst>
              <a:ext uri="{FF2B5EF4-FFF2-40B4-BE49-F238E27FC236}">
                <a16:creationId xmlns:a16="http://schemas.microsoft.com/office/drawing/2014/main" id="{37535CF7-3A1B-9719-94CF-01560334D3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:notes">
            <a:extLst>
              <a:ext uri="{FF2B5EF4-FFF2-40B4-BE49-F238E27FC236}">
                <a16:creationId xmlns:a16="http://schemas.microsoft.com/office/drawing/2014/main" id="{2858F84A-1FA8-401D-9C21-45ED95AC09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717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DEF7EEA5-8B57-968E-592E-5BEC66708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>
            <a:extLst>
              <a:ext uri="{FF2B5EF4-FFF2-40B4-BE49-F238E27FC236}">
                <a16:creationId xmlns:a16="http://schemas.microsoft.com/office/drawing/2014/main" id="{D4857989-C284-16C0-B909-DB8DE0CE20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:notes">
            <a:extLst>
              <a:ext uri="{FF2B5EF4-FFF2-40B4-BE49-F238E27FC236}">
                <a16:creationId xmlns:a16="http://schemas.microsoft.com/office/drawing/2014/main" id="{AE70D596-AAC0-BF6D-781C-DC53CBF79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142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F4A2239C-90D6-B09D-69C0-73147D9A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>
            <a:extLst>
              <a:ext uri="{FF2B5EF4-FFF2-40B4-BE49-F238E27FC236}">
                <a16:creationId xmlns:a16="http://schemas.microsoft.com/office/drawing/2014/main" id="{C04FAE46-8C88-F269-0B42-D4A84CEED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:notes">
            <a:extLst>
              <a:ext uri="{FF2B5EF4-FFF2-40B4-BE49-F238E27FC236}">
                <a16:creationId xmlns:a16="http://schemas.microsoft.com/office/drawing/2014/main" id="{E6EC6B5F-8F60-A91C-F225-A18BDEAB1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3484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2543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3081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0728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4549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448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2642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601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867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1603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954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756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72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5850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6556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25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7096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7208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499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964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2654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92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222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2406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0D48-F60E-44AF-BBCD-29181D6E5027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7736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73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 txBox="1">
            <a:spLocks noGrp="1"/>
          </p:cNvSpPr>
          <p:nvPr>
            <p:ph type="ctrTitle"/>
          </p:nvPr>
        </p:nvSpPr>
        <p:spPr>
          <a:xfrm>
            <a:off x="685800" y="1039985"/>
            <a:ext cx="7772400" cy="277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imes New Roman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9"/>
          <p:cNvSpPr txBox="1">
            <a:spLocks noGrp="1"/>
          </p:cNvSpPr>
          <p:nvPr>
            <p:ph type="subTitle" idx="1"/>
          </p:nvPr>
        </p:nvSpPr>
        <p:spPr>
          <a:xfrm>
            <a:off x="1143000" y="4135394"/>
            <a:ext cx="6858000" cy="143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9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9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0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0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˗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˗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˗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˗"/>
              <a:defRPr sz="1200"/>
            </a:lvl5pPr>
            <a:lvl6pPr marL="2743200" lvl="5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/>
            </a:lvl6pPr>
            <a:lvl7pPr marL="3200400" lvl="6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/>
            </a:lvl7pPr>
            <a:lvl8pPr marL="3657600" lvl="7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/>
            </a:lvl8pPr>
            <a:lvl9pPr marL="4114800" lvl="8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/>
            </a:lvl9pPr>
          </a:lstStyle>
          <a:p>
            <a:endParaRPr/>
          </a:p>
        </p:txBody>
      </p:sp>
      <p:sp>
        <p:nvSpPr>
          <p:cNvPr id="24" name="Google Shape;24;p6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7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 amt="7000"/>
          </a:blip>
          <a:tile tx="0" ty="0" sx="25000" sy="25000" flip="none" algn="ctr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VdgkdLfjTJqoAqqkM8zAvA/rk10ItfP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kastner.ucsd.edu/wp-content/uploads/2014/04/admin/fpl-riffa2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hyperlink" Target="https://github.com/KastnerRG/riff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asic.com.tw/cgi-bin/page/archive.pl?Language=Taiwan&amp;CategoryNo=159&amp;No=72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cs.columbia.edu/~sedwards/classes/2009/4840/mnl_avalon_spec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novateasia.com/asia/download/document/knowledge_11_Taiwan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asic.com.tw/cgi-bin/page/archive.pl?Language=Taiwan&amp;CategoryNo=159&amp;No=726&amp;PartNo=4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hyperlink" Target="https://www.terasic.com.tw/cgi-bin/page/archive.pl?Language=Taiwan&amp;CategoryNo=2&amp;No=1138&amp;PartNo=4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430fpga.notion.site/bl430fpga/BL430-FPGA-bc15283eff644dbb99361cf0e3277a4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vailable-soursop-b6e.notion.site/Server-78a8b54198244cdca3d603d70ed0397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85800" y="136524"/>
            <a:ext cx="7909560" cy="277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RIFFA 2.2.2 for dummy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685800" y="3104763"/>
            <a:ext cx="7315200" cy="305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2018/04/09 v1.0 Sheng Jui, Huang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2019/07/17 v2.0 Shih Wei, Hsieh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2021/07/30 v3.0 Yan Lun, Wu &amp; Shu Fan, Wu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2022/08/12 v4.0 Shu Fan, Wu &amp;  Shih Hao, Huang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2023/08/17 v5.0 Ke Fan, Lin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2024/07/32 v5.1 Catfish, Yan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2025/02/31 v99.0 Jimmy, Shih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1" name="Google Shape;91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46BC0-19E5-4BC2-97D4-5026A078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2F7EEA-6831-4274-80B6-9B2890C392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1CC05A-B081-49FE-BD13-0D31B62F5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87" y="1322242"/>
            <a:ext cx="5077425" cy="538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4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 dirty="0"/>
          </a:p>
        </p:txBody>
      </p:sp>
      <p:sp>
        <p:nvSpPr>
          <p:cNvPr id="148" name="Google Shape;148;p8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9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RIFFA: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‐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Reusable Integration Framework for FPGA Accelerators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‐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Requires a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PCIe enabled workstation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and a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board with a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PCIe connector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‐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Both the software and hardware interfaces have been greatly simplified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Ease of programming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: details of the PCIe protocol, device driver, DMA operation, and all hardware addressing are hidden from both the software and hardware.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‐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Support for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and Windows, software bindings for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C/C++,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Python,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Matlab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and Java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Cons: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Takes up resource: If no high speed data I/O communication is needed, then its better to not use it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Loss of flexibility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 dirty="0"/>
          </a:p>
        </p:txBody>
      </p:sp>
      <p:sp>
        <p:nvSpPr>
          <p:cNvPr id="156" name="Google Shape;156;p9"/>
          <p:cNvSpPr txBox="1">
            <a:spLocks noGrp="1"/>
          </p:cNvSpPr>
          <p:nvPr>
            <p:ph type="body" idx="1"/>
          </p:nvPr>
        </p:nvSpPr>
        <p:spPr>
          <a:xfrm>
            <a:off x="477795" y="1252153"/>
            <a:ext cx="8400020" cy="154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User cores interface with RIFFA 2.0 via a Channel core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Channel core has FIFOs for receiving and sending data respectively.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9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8608" y="2451492"/>
            <a:ext cx="3419949" cy="3520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/>
          <p:nvPr/>
        </p:nvSpPr>
        <p:spPr>
          <a:xfrm>
            <a:off x="7554596" y="5346745"/>
            <a:ext cx="963239" cy="5212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5961324" y="2517994"/>
            <a:ext cx="702774" cy="21076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477796" y="2098457"/>
            <a:ext cx="5158233" cy="422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RX Engine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is responsible for extracting and demultiplexing received PCIe payload data.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TX Engine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is responsible for formatting payload data into PCIe packets and multiplexing access to the PCIe link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PCIe link configuration determines the width of the data bus. This width can be 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32, 64, or 128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bits wide (RIFFA does not support 256 bits interface)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PCIe Gen 1 and Gen 2 configurations up to x8 lanes are supported.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1953491" y="6042970"/>
            <a:ext cx="35445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you need to plug your design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3" name="Google Shape;163;p9"/>
          <p:cNvCxnSpPr>
            <a:stCxn id="162" idx="3"/>
            <a:endCxn id="160" idx="1"/>
          </p:cNvCxnSpPr>
          <p:nvPr/>
        </p:nvCxnSpPr>
        <p:spPr>
          <a:xfrm rot="10800000" flipH="1">
            <a:off x="5498051" y="2623436"/>
            <a:ext cx="463200" cy="36042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4" name="Google Shape;164;p9"/>
          <p:cNvCxnSpPr/>
          <p:nvPr/>
        </p:nvCxnSpPr>
        <p:spPr>
          <a:xfrm rot="10800000" flipH="1">
            <a:off x="5498051" y="5870317"/>
            <a:ext cx="2538300" cy="359700"/>
          </a:xfrm>
          <a:prstGeom prst="bentConnector2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5" name="Google Shape;165;p9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 dirty="0"/>
          </a:p>
        </p:txBody>
      </p:sp>
      <p:sp>
        <p:nvSpPr>
          <p:cNvPr id="171" name="Google Shape;171;p10"/>
          <p:cNvSpPr txBox="1">
            <a:spLocks noGrp="1"/>
          </p:cNvSpPr>
          <p:nvPr>
            <p:ph type="body" idx="1"/>
          </p:nvPr>
        </p:nvSpPr>
        <p:spPr>
          <a:xfrm>
            <a:off x="477795" y="1252153"/>
            <a:ext cx="8400020" cy="154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Sending data in smaller transfer sizes reduces effective throughput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Making a copy of a large buffer of data in software before sending it to the FPGA takes time and can severely impact throughput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Less transmission improves throughput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1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73" name="Google Shape;1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923" y="2892899"/>
            <a:ext cx="4212971" cy="372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3894" y="2994087"/>
            <a:ext cx="4370106" cy="105194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5002E1D-AFE8-405F-838A-21656EBF8651}"/>
              </a:ext>
            </a:extLst>
          </p:cNvPr>
          <p:cNvSpPr txBox="1"/>
          <p:nvPr/>
        </p:nvSpPr>
        <p:spPr>
          <a:xfrm>
            <a:off x="4962698" y="4380807"/>
            <a:ext cx="3769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綜合前幾頁所述，簡而言之，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riffa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就是一個已經寫好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PCIE/FPGA driver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driver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該互動的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Verilog files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的開源框架。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 txBox="1">
            <a:spLocks noGrp="1"/>
          </p:cNvSpPr>
          <p:nvPr>
            <p:ph type="title"/>
          </p:nvPr>
        </p:nvSpPr>
        <p:spPr>
          <a:xfrm>
            <a:off x="400451" y="195504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RIFFA</a:t>
            </a:r>
            <a:endParaRPr dirty="0"/>
          </a:p>
        </p:txBody>
      </p:sp>
      <p:sp>
        <p:nvSpPr>
          <p:cNvPr id="268" name="Google Shape;268;p16"/>
          <p:cNvSpPr txBox="1">
            <a:spLocks noGrp="1"/>
          </p:cNvSpPr>
          <p:nvPr>
            <p:ph type="body" idx="1"/>
          </p:nvPr>
        </p:nvSpPr>
        <p:spPr>
          <a:xfrm>
            <a:off x="400451" y="898156"/>
            <a:ext cx="8477364" cy="570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RIFFA package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˗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documentation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˗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˗"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c_c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++</a:t>
            </a:r>
            <a:endParaRPr dirty="0"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linux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x64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57450" lvl="5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400"/>
              <a:buChar char="‐"/>
            </a:pPr>
            <a:r>
              <a:rPr lang="en-US" sz="14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sample_apps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Our input file from c code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fpga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riffa_hdl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submodules in riffa 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place all your </a:t>
            </a:r>
            <a:r>
              <a:rPr lang="en-US" sz="16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rtl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code here</a:t>
            </a:r>
            <a:endParaRPr dirty="0">
              <a:solidFill>
                <a:srgbClr val="FF0000"/>
              </a:solidFill>
            </a:endParaRPr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altera 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Choose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Our board (DE2i / DE4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我們不用</a:t>
            </a:r>
            <a:r>
              <a:rPr lang="en-US" alt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de5 / de5a 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board</a:t>
            </a:r>
            <a:endParaRPr dirty="0">
              <a:solidFill>
                <a:srgbClr val="FF0000"/>
              </a:solidFill>
            </a:endParaRPr>
          </a:p>
          <a:p>
            <a:pPr marL="2457450" lvl="5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DE5QGen*x*If128 / DE5QGen*x*If128_CLK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PCIe choice or CLK</a:t>
            </a:r>
            <a:endParaRPr dirty="0">
              <a:solidFill>
                <a:srgbClr val="FF0000"/>
              </a:solidFill>
            </a:endParaRPr>
          </a:p>
          <a:p>
            <a: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Bit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compilation file after synthesized (.</a:t>
            </a:r>
            <a:r>
              <a:rPr lang="en-US" sz="14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file)</a:t>
            </a:r>
            <a:endParaRPr dirty="0"/>
          </a:p>
          <a:p>
            <a: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Constr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sdc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file for FPGA </a:t>
            </a:r>
          </a:p>
          <a:p>
            <a:pPr marL="3429000" lvl="7" indent="-228600">
              <a:buSzPts val="1400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Modify by your own usage(</a:t>
            </a:r>
            <a:r>
              <a:rPr lang="zh-TW" altLang="en-US" sz="1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例如你要調</a:t>
            </a:r>
            <a:r>
              <a:rPr lang="en-US" altLang="zh-TW" sz="14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altLang="zh-TW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period)</a:t>
            </a:r>
            <a:endParaRPr dirty="0">
              <a:solidFill>
                <a:srgbClr val="FF0000"/>
              </a:solidFill>
            </a:endParaRPr>
          </a:p>
          <a:p>
            <a: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Hdl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module file</a:t>
            </a:r>
            <a:endParaRPr dirty="0"/>
          </a:p>
          <a:p>
            <a: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ip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qsys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file</a:t>
            </a:r>
            <a:endParaRPr dirty="0"/>
          </a:p>
          <a:p>
            <a: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prj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400"/>
              <a:buChar char="‐"/>
            </a:pP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4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qpf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Quartus project file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used in save project / open project</a:t>
            </a:r>
            <a:endParaRPr dirty="0">
              <a:solidFill>
                <a:srgbClr val="FF0000"/>
              </a:solidFill>
            </a:endParaRPr>
          </a:p>
          <a:p>
            <a: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‐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qsf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Quartus setting file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File setting and compilation board setting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16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Top module file</a:t>
            </a:r>
            <a:endParaRPr/>
          </a:p>
        </p:txBody>
      </p:sp>
      <p:sp>
        <p:nvSpPr>
          <p:cNvPr id="276" name="Google Shape;276;p1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277" name="Google Shape;277;p1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aphicFrame>
        <p:nvGraphicFramePr>
          <p:cNvPr id="278" name="Google Shape;278;p17"/>
          <p:cNvGraphicFramePr/>
          <p:nvPr>
            <p:extLst>
              <p:ext uri="{D42A27DB-BD31-4B8C-83A1-F6EECF244321}">
                <p14:modId xmlns:p14="http://schemas.microsoft.com/office/powerpoint/2010/main" val="3186336791"/>
              </p:ext>
            </p:extLst>
          </p:nvPr>
        </p:nvGraphicFramePr>
        <p:xfrm>
          <a:off x="556954" y="1071716"/>
          <a:ext cx="8030075" cy="2405538"/>
        </p:xfrm>
        <a:graphic>
          <a:graphicData uri="http://schemas.openxmlformats.org/drawingml/2006/table">
            <a:tbl>
              <a:tblPr firstRow="1" bandRow="1">
                <a:noFill/>
                <a:tableStyleId>{3F158DB1-E632-4587-992C-7FC52A8DE03A}</a:tableStyleId>
              </a:tblPr>
              <a:tblGrid>
                <a:gridCol w="24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dirty="0"/>
                        <a:t>DE5QGen2x8IF128.v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DE5QGen2x8IF128_CLK.v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C_PCI_DATA_WIDTH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128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128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Qsys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QSysDE5QGen2x8If128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QSysDE5QGen2x8If128_CLK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riffa_wrapper_de5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At de5 folder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At de5 folder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chnl_tester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# of core parallel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different frequency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92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reference clk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chnl_clk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riffa_*_</a:t>
                      </a:r>
                      <a:r>
                        <a:rPr lang="en-US" sz="1800" dirty="0" err="1"/>
                        <a:t>clk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79" name="Google Shape;27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95" y="3728785"/>
            <a:ext cx="6263624" cy="196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7"/>
          <p:cNvSpPr txBox="1"/>
          <p:nvPr/>
        </p:nvSpPr>
        <p:spPr>
          <a:xfrm>
            <a:off x="556954" y="5848684"/>
            <a:ext cx="29171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check Appendix 3, too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Interface</a:t>
            </a:r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RX/ TX protocol: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˗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Learn from example: our sample code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20" name="Google Shape;22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34" y="2316724"/>
            <a:ext cx="9058932" cy="199879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" name="Google Shape;22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34" y="4526505"/>
            <a:ext cx="9101466" cy="15668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" name="Google Shape;222;p1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Software Interface</a:t>
            </a:r>
            <a:endParaRPr dirty="0"/>
          </a:p>
        </p:txBody>
      </p:sp>
      <p:sp>
        <p:nvSpPr>
          <p:cNvPr id="218" name="Google Shape;218;p13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RX/ TX protocol: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8D0CCC-7951-4A85-86AD-B4F3CE96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28" y="653074"/>
            <a:ext cx="4991980" cy="59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11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A11A3-A6BB-494D-B08B-D4E790F2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usage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5A879F-4204-4E6F-8E27-6DF820DAB8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8FF92A-1F77-4069-9FB9-21EE9CDD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4" y="1589086"/>
            <a:ext cx="7534232" cy="46294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4132FC-C867-4DB4-8389-DF6BC9BCBDBA}"/>
              </a:ext>
            </a:extLst>
          </p:cNvPr>
          <p:cNvSpPr txBox="1"/>
          <p:nvPr/>
        </p:nvSpPr>
        <p:spPr>
          <a:xfrm>
            <a:off x="3900119" y="1628431"/>
            <a:ext cx="443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C00000"/>
                </a:solidFill>
              </a:rPr>
              <a:t>建議要以</a:t>
            </a:r>
            <a:r>
              <a:rPr lang="en-US" altLang="zh-TW" sz="2000" dirty="0">
                <a:solidFill>
                  <a:srgbClr val="C00000"/>
                </a:solidFill>
              </a:rPr>
              <a:t>int</a:t>
            </a:r>
            <a:r>
              <a:rPr lang="zh-TW" altLang="en-US" sz="2000" dirty="0">
                <a:solidFill>
                  <a:srgbClr val="C00000"/>
                </a:solidFill>
              </a:rPr>
              <a:t>宣告避免不必要的</a:t>
            </a:r>
            <a:r>
              <a:rPr lang="en-US" altLang="zh-TW" sz="2000" dirty="0">
                <a:solidFill>
                  <a:srgbClr val="C00000"/>
                </a:solidFill>
              </a:rPr>
              <a:t>bug</a:t>
            </a:r>
            <a:r>
              <a:rPr lang="zh-TW" altLang="en-US" sz="2000" dirty="0">
                <a:solidFill>
                  <a:srgbClr val="C00000"/>
                </a:solidFill>
              </a:rPr>
              <a:t>出現</a:t>
            </a:r>
          </a:p>
        </p:txBody>
      </p:sp>
    </p:spTree>
    <p:extLst>
      <p:ext uri="{BB962C8B-B14F-4D97-AF65-F5344CB8AC3E}">
        <p14:creationId xmlns:p14="http://schemas.microsoft.com/office/powerpoint/2010/main" val="1648720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80C598-E6B6-4D24-BD50-1296E0CF2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1FD332-89D3-4EE2-945D-17CA6D1E1393}"/>
              </a:ext>
            </a:extLst>
          </p:cNvPr>
          <p:cNvSpPr txBox="1"/>
          <p:nvPr/>
        </p:nvSpPr>
        <p:spPr>
          <a:xfrm>
            <a:off x="573578" y="556952"/>
            <a:ext cx="6375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transmission –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A314E4-9AEC-4DF9-A40E-22BD6622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71" y="1141727"/>
            <a:ext cx="6288058" cy="56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6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1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477795" y="1221972"/>
            <a:ext cx="8254313" cy="495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FPGA introduction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Practice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Other useful utilities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80C598-E6B6-4D24-BD50-1296E0CF2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1FD332-89D3-4EE2-945D-17CA6D1E1393}"/>
              </a:ext>
            </a:extLst>
          </p:cNvPr>
          <p:cNvSpPr txBox="1"/>
          <p:nvPr/>
        </p:nvSpPr>
        <p:spPr>
          <a:xfrm>
            <a:off x="573578" y="556952"/>
            <a:ext cx="6375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transmission –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DD713C-37B2-4569-8618-443A7377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71" y="1210806"/>
            <a:ext cx="6151058" cy="55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8E8772C-7A7C-410F-9504-489E4142B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3" name="Google Shape;180;p11">
            <a:extLst>
              <a:ext uri="{FF2B5EF4-FFF2-40B4-BE49-F238E27FC236}">
                <a16:creationId xmlns:a16="http://schemas.microsoft.com/office/drawing/2014/main" id="{14A00B1F-EDDF-4F60-8C5B-19C2095C9388}"/>
              </a:ext>
            </a:extLst>
          </p:cNvPr>
          <p:cNvSpPr txBox="1">
            <a:spLocks/>
          </p:cNvSpPr>
          <p:nvPr/>
        </p:nvSpPr>
        <p:spPr>
          <a:xfrm>
            <a:off x="343875" y="469940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TX RX protocol ports </a:t>
            </a:r>
            <a:endParaRPr 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5EA28E-3809-4705-A76E-6801D830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512916"/>
            <a:ext cx="8828116" cy="416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1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title"/>
          </p:nvPr>
        </p:nvSpPr>
        <p:spPr>
          <a:xfrm>
            <a:off x="444843" y="62462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TX protocol basic</a:t>
            </a:r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body" idx="1"/>
          </p:nvPr>
        </p:nvSpPr>
        <p:spPr>
          <a:xfrm>
            <a:off x="477795" y="780175"/>
            <a:ext cx="8254313" cy="288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CHNL_TX_LEN: Total data size in “word [32bit]”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CHNL_TX_DATA: (128 bit): Transmitted data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CHNL_TX_DATA_VALID: Pull high when CHNL_TX_DATA is valid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CHNL_TX_DATA_REN: Whether C++ is receiving this data or not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00" name="Google Shape;200;p12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842" y="3862393"/>
            <a:ext cx="6847799" cy="25625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3" name="Google Shape;203;p12"/>
          <p:cNvSpPr/>
          <p:nvPr/>
        </p:nvSpPr>
        <p:spPr>
          <a:xfrm>
            <a:off x="477796" y="2571280"/>
            <a:ext cx="840002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Pay attention: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VALID will not always be high !!!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Make FPGA’s chnl_tester send next data only if VALID and REN are high simultaneously, else keep sending the same data.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7307824" y="4118029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7307824" y="4412001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7307824" y="4690878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7307824" y="4947347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7307824" y="5231999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7307824" y="5499471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7307824" y="5792777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7307824" y="6055566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>
            <a:spLocks noGrp="1"/>
          </p:cNvSpPr>
          <p:nvPr>
            <p:ph type="title"/>
          </p:nvPr>
        </p:nvSpPr>
        <p:spPr>
          <a:xfrm>
            <a:off x="377126" y="-20511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RX protocol basic</a:t>
            </a:r>
            <a:endParaRPr dirty="0"/>
          </a:p>
        </p:txBody>
      </p:sp>
      <p:sp>
        <p:nvSpPr>
          <p:cNvPr id="181" name="Google Shape;181;p11"/>
          <p:cNvSpPr txBox="1">
            <a:spLocks noGrp="1"/>
          </p:cNvSpPr>
          <p:nvPr>
            <p:ph type="body" idx="1"/>
          </p:nvPr>
        </p:nvSpPr>
        <p:spPr>
          <a:xfrm>
            <a:off x="477795" y="696286"/>
            <a:ext cx="8254313" cy="19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CHNL_RX_ACK: Need to be high for at least one cycle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CHNL_RX_LEN: Total data size in “word [32bit]”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CHNL_RX_DATA(128 bit): Transmitted data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CHNL_RX_DATA_VALID: Whether CHNL_RX_DATA is valid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CHNL_RX_DATA_REN: Control C++ to transmit next data or not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11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183" name="Google Shape;18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185" y="3917327"/>
            <a:ext cx="7041639" cy="25371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11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85" name="Google Shape;185;p11"/>
          <p:cNvSpPr txBox="1"/>
          <p:nvPr/>
        </p:nvSpPr>
        <p:spPr>
          <a:xfrm>
            <a:off x="377127" y="2646185"/>
            <a:ext cx="85006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Pay attention: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VALID will not always be high !!!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RX will send next data only if VALID and REN are high simultaneously, else it will keep sending the same data.</a:t>
            </a:r>
            <a:endParaRPr sz="1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7307824" y="4118029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7307824" y="4412001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7307824" y="4690878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7307824" y="4947347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7307824" y="5231999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7307824" y="5499471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 txBox="1"/>
          <p:nvPr/>
        </p:nvSpPr>
        <p:spPr>
          <a:xfrm>
            <a:off x="7307824" y="5792777"/>
            <a:ext cx="12292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C++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 txBox="1"/>
          <p:nvPr/>
        </p:nvSpPr>
        <p:spPr>
          <a:xfrm>
            <a:off x="7307824" y="6055566"/>
            <a:ext cx="137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Driver: FPGA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B12BF-CDD7-4A6A-BB30-9C502C43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usage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DB6C6F-E72B-40F1-8EA9-5A4DBCD324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E68596-7CA1-4963-905A-521D3B12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512" y="254224"/>
            <a:ext cx="5040350" cy="646725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C017D54-4E14-4254-AF98-9B2793C16600}"/>
              </a:ext>
            </a:extLst>
          </p:cNvPr>
          <p:cNvSpPr txBox="1"/>
          <p:nvPr/>
        </p:nvSpPr>
        <p:spPr>
          <a:xfrm>
            <a:off x="628650" y="2459504"/>
            <a:ext cx="2959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example, the user core receives data from the software thread, counts the number 4-byte words received, and then returns the count.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34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35629"/>
            <a:ext cx="9144000" cy="35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8"/>
          <p:cNvSpPr txBox="1">
            <a:spLocks noGrp="1"/>
          </p:cNvSpPr>
          <p:nvPr>
            <p:ph type="title"/>
          </p:nvPr>
        </p:nvSpPr>
        <p:spPr>
          <a:xfrm>
            <a:off x="444843" y="368959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 err="1"/>
              <a:t>tb_chnl_tester.v</a:t>
            </a:r>
            <a:r>
              <a:rPr lang="en-US" dirty="0"/>
              <a:t> -&gt; RX</a:t>
            </a:r>
            <a:endParaRPr dirty="0"/>
          </a:p>
        </p:txBody>
      </p:sp>
      <p:sp>
        <p:nvSpPr>
          <p:cNvPr id="625" name="Google Shape;625;p48"/>
          <p:cNvSpPr txBox="1">
            <a:spLocks noGrp="1"/>
          </p:cNvSpPr>
          <p:nvPr>
            <p:ph type="body" idx="1"/>
          </p:nvPr>
        </p:nvSpPr>
        <p:spPr>
          <a:xfrm>
            <a:off x="337445" y="1142337"/>
            <a:ext cx="8540370" cy="19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建議從雲端中下載tb檔案來修改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 (credit: 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黃士豪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學長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testbench中有模擬RIFFA 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TX傳輸行為，cur_input_idx為目前正在傳輸第幾個data，在符合條件時使idx增加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dirty="0" err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通常需要修改的是在第幾筆data時需要傳輸什麼，也就是data</a:t>
            </a:r>
            <a:r>
              <a:rPr lang="en-US" dirty="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 transaction part</a:t>
            </a:r>
            <a:endParaRPr dirty="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6" name="Google Shape;626;p48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27" name="Google Shape;627;p48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477795" y="5274469"/>
            <a:ext cx="7856580" cy="10002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8"/>
          <p:cNvSpPr/>
          <p:nvPr/>
        </p:nvSpPr>
        <p:spPr>
          <a:xfrm>
            <a:off x="444843" y="4943475"/>
            <a:ext cx="6358855" cy="3651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8"/>
          <p:cNvSpPr txBox="1"/>
          <p:nvPr/>
        </p:nvSpPr>
        <p:spPr>
          <a:xfrm>
            <a:off x="5906611" y="4527475"/>
            <a:ext cx="21723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 transaction part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48"/>
          <p:cNvSpPr txBox="1"/>
          <p:nvPr/>
        </p:nvSpPr>
        <p:spPr>
          <a:xfrm>
            <a:off x="6608807" y="6289919"/>
            <a:ext cx="1411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Protocol part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895" y="2181931"/>
            <a:ext cx="7516274" cy="3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9"/>
          <p:cNvSpPr txBox="1">
            <a:spLocks noGrp="1"/>
          </p:cNvSpPr>
          <p:nvPr>
            <p:ph type="title"/>
          </p:nvPr>
        </p:nvSpPr>
        <p:spPr>
          <a:xfrm>
            <a:off x="477794" y="89413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altLang="zh-TW" dirty="0" err="1"/>
              <a:t>tb_chnl_tester.v</a:t>
            </a:r>
            <a:r>
              <a:rPr lang="en-US" altLang="zh-TW" dirty="0"/>
              <a:t> -&gt; TX</a:t>
            </a:r>
            <a:endParaRPr dirty="0"/>
          </a:p>
        </p:txBody>
      </p:sp>
      <p:sp>
        <p:nvSpPr>
          <p:cNvPr id="638" name="Google Shape;638;p49"/>
          <p:cNvSpPr txBox="1">
            <a:spLocks noGrp="1"/>
          </p:cNvSpPr>
          <p:nvPr>
            <p:ph type="body" idx="1"/>
          </p:nvPr>
        </p:nvSpPr>
        <p:spPr>
          <a:xfrm>
            <a:off x="477795" y="978413"/>
            <a:ext cx="8254313" cy="166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testbench中有模擬RIFFA 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TX傳輸行為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在符合條件時接收資料，並讓cur_output_idx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增加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把CHNL_TX_DATA的資料跟golden比較</a:t>
            </a:r>
            <a:endParaRPr dirty="0"/>
          </a:p>
        </p:txBody>
      </p:sp>
      <p:sp>
        <p:nvSpPr>
          <p:cNvPr id="639" name="Google Shape;639;p49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40" name="Google Shape;640;p49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641" name="Google Shape;641;p49"/>
          <p:cNvSpPr txBox="1"/>
          <p:nvPr/>
        </p:nvSpPr>
        <p:spPr>
          <a:xfrm>
            <a:off x="1001353" y="5833821"/>
            <a:ext cx="71412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極度建議用RTL模擬完chnl_tester再上板測試</a:t>
            </a:r>
            <a:endParaRPr sz="2400" dirty="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珍惜生命，盡量不要以燒板子的方式debug</a:t>
            </a:r>
            <a:endParaRPr sz="2400" dirty="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42" name="Google Shape;642;p49"/>
          <p:cNvSpPr/>
          <p:nvPr/>
        </p:nvSpPr>
        <p:spPr>
          <a:xfrm>
            <a:off x="652895" y="3215129"/>
            <a:ext cx="5234896" cy="25166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9"/>
          <p:cNvSpPr txBox="1"/>
          <p:nvPr/>
        </p:nvSpPr>
        <p:spPr>
          <a:xfrm>
            <a:off x="4476699" y="2809788"/>
            <a:ext cx="1411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Protocol part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9"/>
          <p:cNvSpPr/>
          <p:nvPr/>
        </p:nvSpPr>
        <p:spPr>
          <a:xfrm>
            <a:off x="587229" y="3457623"/>
            <a:ext cx="8405769" cy="156420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9"/>
          <p:cNvSpPr txBox="1"/>
          <p:nvPr/>
        </p:nvSpPr>
        <p:spPr>
          <a:xfrm>
            <a:off x="5821485" y="5100679"/>
            <a:ext cx="21723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 transaction part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"/>
          <p:cNvSpPr txBox="1">
            <a:spLocks noGrp="1"/>
          </p:cNvSpPr>
          <p:nvPr>
            <p:ph type="title"/>
          </p:nvPr>
        </p:nvSpPr>
        <p:spPr>
          <a:xfrm>
            <a:off x="306345" y="266700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/>
              <a:t>Some hints</a:t>
            </a:r>
            <a:endParaRPr dirty="0"/>
          </a:p>
        </p:txBody>
      </p:sp>
      <p:sp>
        <p:nvSpPr>
          <p:cNvPr id="659" name="Google Shape;659;p51"/>
          <p:cNvSpPr txBox="1">
            <a:spLocks noGrp="1"/>
          </p:cNvSpPr>
          <p:nvPr>
            <p:ph type="body" idx="1"/>
          </p:nvPr>
        </p:nvSpPr>
        <p:spPr>
          <a:xfrm>
            <a:off x="477795" y="1058131"/>
            <a:ext cx="8254313" cy="319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DFKai-SB"/>
                <a:ea typeface="DFKai-SB"/>
                <a:cs typeface="DFKai-SB"/>
                <a:sym typeface="DFKai-SB"/>
              </a:rPr>
              <a:t>RX/TX 可以同時進行傳輸，也就是RX在傳輸的同時讓chn_tester中的CHNL_TX訊號也拉高來進行傳輸，但要注意REN,VALID等訊號的控制要寫好。</a:t>
            </a: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DFKai-SB"/>
                <a:ea typeface="DFKai-SB"/>
                <a:cs typeface="DFKai-SB"/>
                <a:sym typeface="DFKai-SB"/>
              </a:rPr>
              <a:t>RX/TX 可以交互進行傳輸，利用RX_REN來使RX傳輸暫停，或使用TX_VALID訊號來使TX傳輸暫停，來控制在特定情況時要使用TX還是RX方向的傳輸。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 err="1">
                <a:latin typeface="DFKai-SB"/>
                <a:ea typeface="DFKai-SB"/>
                <a:cs typeface="DFKai-SB"/>
                <a:sym typeface="DFKai-SB"/>
              </a:rPr>
              <a:t>善用tb_chnl_tester或signal_tap來檢查RIFFA</a:t>
            </a:r>
            <a:r>
              <a:rPr lang="en-US" sz="2400" dirty="0">
                <a:latin typeface="DFKai-SB"/>
                <a:ea typeface="DFKai-SB"/>
                <a:cs typeface="DFKai-SB"/>
                <a:sym typeface="DFKai-SB"/>
              </a:rPr>
              <a:t> interface有哪裡是沒有處理好的。</a:t>
            </a:r>
            <a:endParaRPr dirty="0"/>
          </a:p>
        </p:txBody>
      </p:sp>
      <p:sp>
        <p:nvSpPr>
          <p:cNvPr id="660" name="Google Shape;660;p51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61" name="Google Shape;661;p51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0"/>
          <p:cNvSpPr txBox="1">
            <a:spLocks noGrp="1"/>
          </p:cNvSpPr>
          <p:nvPr>
            <p:ph type="title"/>
          </p:nvPr>
        </p:nvSpPr>
        <p:spPr>
          <a:xfrm>
            <a:off x="477795" y="460721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/>
              <a:t>Signal Tap</a:t>
            </a:r>
            <a:endParaRPr dirty="0"/>
          </a:p>
        </p:txBody>
      </p:sp>
      <p:sp>
        <p:nvSpPr>
          <p:cNvPr id="651" name="Google Shape;651;p50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https://hackmd.io/@VdgkdLfjTJqoAqqkM8zAvA/rk10ItfPR</a:t>
            </a:r>
            <a:endParaRPr lang="en-US" u="sng" dirty="0">
              <a:solidFill>
                <a:schemeClr val="hlink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有使用上問題的話可以</a:t>
            </a:r>
            <a:r>
              <a:rPr lang="en-US" altLang="zh-TW" dirty="0">
                <a:latin typeface="DFKai-SB"/>
                <a:ea typeface="DFKai-SB"/>
                <a:cs typeface="DFKai-SB"/>
                <a:sym typeface="DFKai-SB"/>
              </a:rPr>
              <a:t>google</a:t>
            </a: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直接搜尋關鍵字</a:t>
            </a:r>
            <a:endParaRPr lang="zh-TW" altLang="en-US" dirty="0"/>
          </a:p>
        </p:txBody>
      </p:sp>
      <p:sp>
        <p:nvSpPr>
          <p:cNvPr id="652" name="Google Shape;652;p5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53" name="Google Shape;653;p5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B56FA3-E031-44A4-B9EF-DED30AB1F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2128103"/>
            <a:ext cx="5984986" cy="41444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Adventure time</a:t>
            </a:r>
            <a:endParaRPr/>
          </a:p>
        </p:txBody>
      </p:sp>
      <p:sp>
        <p:nvSpPr>
          <p:cNvPr id="286" name="Google Shape;286;p18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RIFFA original paper: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http://kastner.ucsd.edu/wp-content/uploads/2014/04/admin/fpl-riffa2.pdf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https://github.com/KastnerRG/riffa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>
                <a:latin typeface="DFKai-SB"/>
                <a:ea typeface="DFKai-SB"/>
                <a:cs typeface="DFKai-SB"/>
                <a:sym typeface="DFKai-SB"/>
              </a:rPr>
              <a:t>這些網站裡可能有意想不到的寶藏</a:t>
            </a: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18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88" name="Google Shape;288;p18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289" name="Google Shape;289;p18" descr="酷狗老皮- 維基百科，自由的百科全書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4225" y="4410168"/>
            <a:ext cx="892162" cy="119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1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477795" y="1221972"/>
            <a:ext cx="8254313" cy="495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FPGA introduction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 dirty="0">
              <a:solidFill>
                <a:schemeClr val="tx2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Practice </a:t>
            </a:r>
            <a:endParaRPr dirty="0">
              <a:solidFill>
                <a:schemeClr val="tx2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useful utilities</a:t>
            </a:r>
            <a:endParaRPr dirty="0">
              <a:solidFill>
                <a:schemeClr val="tx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6867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1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477795" y="1221972"/>
            <a:ext cx="8254313" cy="495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 introduction</a:t>
            </a:r>
            <a:endParaRPr dirty="0">
              <a:solidFill>
                <a:schemeClr val="tx2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 dirty="0">
              <a:solidFill>
                <a:schemeClr val="tx2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Practice </a:t>
            </a:r>
            <a:endParaRPr dirty="0">
              <a:solidFill>
                <a:schemeClr val="tx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useful utilities</a:t>
            </a:r>
            <a:endParaRPr dirty="0">
              <a:solidFill>
                <a:schemeClr val="tx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9414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 txBox="1">
            <a:spLocks noGrp="1"/>
          </p:cNvSpPr>
          <p:nvPr>
            <p:ph type="body" idx="1"/>
          </p:nvPr>
        </p:nvSpPr>
        <p:spPr>
          <a:xfrm>
            <a:off x="477795" y="888484"/>
            <a:ext cx="8254313" cy="289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It is recommended that you separate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design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RIFFA transmission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part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Use testbench to complete and debug your design.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Put your design into RIFFA channel 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chnl_tester.v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Use testbench to complete RIFFA channel with your design concluded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Complete C++ interface , print and check pattern from C++ interface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Compile and test on FPGA  -&gt;	 d(`･∀･)b </a:t>
            </a:r>
            <a:endParaRPr dirty="0"/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2322219" y="4169592"/>
            <a:ext cx="3782290" cy="1008610"/>
          </a:xfrm>
          <a:prstGeom prst="roundRect">
            <a:avLst>
              <a:gd name="adj" fmla="val 16667"/>
            </a:avLst>
          </a:prstGeom>
          <a:solidFill>
            <a:srgbClr val="DEEBF7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/>
          </p:nvPr>
        </p:nvSpPr>
        <p:spPr>
          <a:xfrm>
            <a:off x="477795" y="170719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Recommended design flow</a:t>
            </a:r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ldNum" idx="12"/>
          </p:nvPr>
        </p:nvSpPr>
        <p:spPr>
          <a:xfrm>
            <a:off x="6937860" y="650124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2571598" y="4394036"/>
            <a:ext cx="1803863" cy="590202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design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2571598" y="5669652"/>
            <a:ext cx="1803863" cy="59020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Testbench for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484684" y="5780087"/>
            <a:ext cx="1755609" cy="36933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 generator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3" name="Google Shape;243;p15"/>
          <p:cNvCxnSpPr>
            <a:stCxn id="242" idx="3"/>
            <a:endCxn id="241" idx="1"/>
          </p:cNvCxnSpPr>
          <p:nvPr/>
        </p:nvCxnSpPr>
        <p:spPr>
          <a:xfrm>
            <a:off x="2240293" y="5964753"/>
            <a:ext cx="331200" cy="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4" name="Google Shape;244;p15"/>
          <p:cNvCxnSpPr/>
          <p:nvPr/>
        </p:nvCxnSpPr>
        <p:spPr>
          <a:xfrm rot="10800000" flipH="1">
            <a:off x="2970611" y="4984238"/>
            <a:ext cx="8313" cy="681645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5" name="Google Shape;245;p15"/>
          <p:cNvCxnSpPr/>
          <p:nvPr/>
        </p:nvCxnSpPr>
        <p:spPr>
          <a:xfrm>
            <a:off x="3909949" y="4984238"/>
            <a:ext cx="0" cy="681646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6" name="Google Shape;246;p15"/>
          <p:cNvSpPr/>
          <p:nvPr/>
        </p:nvSpPr>
        <p:spPr>
          <a:xfrm>
            <a:off x="4443023" y="4209370"/>
            <a:ext cx="16936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RIFFA Channel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6643085" y="4378796"/>
            <a:ext cx="1803863" cy="590202"/>
          </a:xfrm>
          <a:prstGeom prst="roundRect">
            <a:avLst>
              <a:gd name="adj" fmla="val 16667"/>
            </a:avLst>
          </a:prstGeom>
          <a:solidFill>
            <a:srgbClr val="DEEBF7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RIFFA C++ interface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8" name="Google Shape;248;p15"/>
          <p:cNvCxnSpPr>
            <a:stCxn id="237" idx="3"/>
            <a:endCxn id="247" idx="1"/>
          </p:cNvCxnSpPr>
          <p:nvPr/>
        </p:nvCxnSpPr>
        <p:spPr>
          <a:xfrm>
            <a:off x="6104509" y="4673897"/>
            <a:ext cx="538500" cy="0"/>
          </a:xfrm>
          <a:prstGeom prst="straightConnector1">
            <a:avLst/>
          </a:prstGeom>
          <a:noFill/>
          <a:ln w="9525" cap="flat" cmpd="sng">
            <a:solidFill>
              <a:srgbClr val="171616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49" name="Google Shape;249;p15"/>
          <p:cNvSpPr/>
          <p:nvPr/>
        </p:nvSpPr>
        <p:spPr>
          <a:xfrm>
            <a:off x="308638" y="4169592"/>
            <a:ext cx="6083772" cy="2587088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2718597" y="3783316"/>
            <a:ext cx="11913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ASIC flow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2322219" y="4164254"/>
            <a:ext cx="6257582" cy="1013947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6937860" y="3770385"/>
            <a:ext cx="12427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 flow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4443023" y="5672339"/>
            <a:ext cx="1803863" cy="59020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Testbench for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chnl_tester.v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4" name="Google Shape;254;p15"/>
          <p:cNvCxnSpPr/>
          <p:nvPr/>
        </p:nvCxnSpPr>
        <p:spPr>
          <a:xfrm rot="10800000">
            <a:off x="4871610" y="5176098"/>
            <a:ext cx="0" cy="489785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5" name="Google Shape;255;p15"/>
          <p:cNvCxnSpPr/>
          <p:nvPr/>
        </p:nvCxnSpPr>
        <p:spPr>
          <a:xfrm>
            <a:off x="5810948" y="5217979"/>
            <a:ext cx="0" cy="447905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6" name="Google Shape;256;p15"/>
          <p:cNvCxnSpPr>
            <a:endCxn id="253" idx="2"/>
          </p:cNvCxnSpPr>
          <p:nvPr/>
        </p:nvCxnSpPr>
        <p:spPr>
          <a:xfrm rot="10800000" flipH="1">
            <a:off x="4730855" y="6262541"/>
            <a:ext cx="614100" cy="29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7" name="Google Shape;257;p15"/>
          <p:cNvCxnSpPr>
            <a:stCxn id="242" idx="2"/>
          </p:cNvCxnSpPr>
          <p:nvPr/>
        </p:nvCxnSpPr>
        <p:spPr>
          <a:xfrm>
            <a:off x="1362489" y="6149419"/>
            <a:ext cx="114000" cy="35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8" name="Google Shape;258;p15"/>
          <p:cNvCxnSpPr/>
          <p:nvPr/>
        </p:nvCxnSpPr>
        <p:spPr>
          <a:xfrm>
            <a:off x="1476462" y="6501242"/>
            <a:ext cx="3254427" cy="563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15"/>
          <p:cNvCxnSpPr/>
          <p:nvPr/>
        </p:nvCxnSpPr>
        <p:spPr>
          <a:xfrm>
            <a:off x="7564983" y="4968998"/>
            <a:ext cx="0" cy="356062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0" name="Google Shape;260;p15"/>
          <p:cNvSpPr/>
          <p:nvPr/>
        </p:nvSpPr>
        <p:spPr>
          <a:xfrm>
            <a:off x="6723715" y="5315899"/>
            <a:ext cx="1803863" cy="59020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 pattern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15"/>
          <p:cNvSpPr/>
          <p:nvPr/>
        </p:nvSpPr>
        <p:spPr>
          <a:xfrm rot="-706008">
            <a:off x="6309546" y="5765918"/>
            <a:ext cx="377984" cy="24331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 txBox="1"/>
          <p:nvPr/>
        </p:nvSpPr>
        <p:spPr>
          <a:xfrm>
            <a:off x="6378363" y="5984262"/>
            <a:ext cx="19241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Should be same pattern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Practice time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64" t="-11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297" name="Google Shape;297;p19"/>
          <p:cNvSpPr/>
          <p:nvPr/>
        </p:nvSpPr>
        <p:spPr>
          <a:xfrm>
            <a:off x="3374967" y="2252678"/>
            <a:ext cx="1945178" cy="3823855"/>
          </a:xfrm>
          <a:prstGeom prst="rect">
            <a:avLst/>
          </a:prstGeom>
          <a:solidFill>
            <a:srgbClr val="DDEAF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RAM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1321209" y="2252678"/>
            <a:ext cx="11687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input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9" name="Google Shape;299;p19"/>
          <p:cNvCxnSpPr>
            <a:stCxn id="298" idx="3"/>
          </p:cNvCxnSpPr>
          <p:nvPr/>
        </p:nvCxnSpPr>
        <p:spPr>
          <a:xfrm rot="10800000" flipH="1">
            <a:off x="2489990" y="2435544"/>
            <a:ext cx="8850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0" name="Google Shape;300;p19"/>
          <p:cNvSpPr/>
          <p:nvPr/>
        </p:nvSpPr>
        <p:spPr>
          <a:xfrm>
            <a:off x="2957416" y="2620224"/>
            <a:ext cx="365760" cy="3454523"/>
          </a:xfrm>
          <a:prstGeom prst="downArrow">
            <a:avLst>
              <a:gd name="adj1" fmla="val 26271"/>
              <a:gd name="adj2" fmla="val 50000"/>
            </a:avLst>
          </a:prstGeom>
          <a:noFill/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"/>
          <p:cNvSpPr/>
          <p:nvPr/>
        </p:nvSpPr>
        <p:spPr>
          <a:xfrm rot="10800000">
            <a:off x="5371936" y="2252678"/>
            <a:ext cx="365760" cy="3454523"/>
          </a:xfrm>
          <a:prstGeom prst="downArrow">
            <a:avLst>
              <a:gd name="adj1" fmla="val 26271"/>
              <a:gd name="adj2" fmla="val 50000"/>
            </a:avLst>
          </a:prstGeom>
          <a:noFill/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19"/>
          <p:cNvCxnSpPr/>
          <p:nvPr/>
        </p:nvCxnSpPr>
        <p:spPr>
          <a:xfrm rot="10800000" flipH="1">
            <a:off x="5320145" y="5923299"/>
            <a:ext cx="884977" cy="178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3" name="Google Shape;303;p19"/>
          <p:cNvSpPr txBox="1"/>
          <p:nvPr/>
        </p:nvSpPr>
        <p:spPr>
          <a:xfrm>
            <a:off x="6194460" y="5738633"/>
            <a:ext cx="12682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output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9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305" name="Google Shape;305;p19"/>
          <p:cNvSpPr txBox="1"/>
          <p:nvPr/>
        </p:nvSpPr>
        <p:spPr>
          <a:xfrm>
            <a:off x="1907177" y="3918857"/>
            <a:ext cx="11338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9"/>
          <p:cNvSpPr txBox="1"/>
          <p:nvPr/>
        </p:nvSpPr>
        <p:spPr>
          <a:xfrm>
            <a:off x="5638203" y="3441657"/>
            <a:ext cx="12171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Practice time</a:t>
            </a:r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Channel tester:</a:t>
            </a: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2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14" name="Google Shape;31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1566" y="1252152"/>
            <a:ext cx="4702041" cy="147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95" y="2822985"/>
            <a:ext cx="4411362" cy="265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2044" y="2822985"/>
            <a:ext cx="3780064" cy="199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2044" y="4999645"/>
            <a:ext cx="1955590" cy="14426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8" name="Google Shape;318;p20"/>
          <p:cNvSpPr txBox="1"/>
          <p:nvPr/>
        </p:nvSpPr>
        <p:spPr>
          <a:xfrm>
            <a:off x="7431585" y="5551692"/>
            <a:ext cx="14462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Plugged design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20"/>
          <p:cNvSpPr/>
          <p:nvPr/>
        </p:nvSpPr>
        <p:spPr>
          <a:xfrm rot="10800000">
            <a:off x="6970521" y="5643305"/>
            <a:ext cx="436891" cy="155328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Practice time</a:t>
            </a:r>
            <a:endParaRPr/>
          </a:p>
        </p:txBody>
      </p:sp>
      <p:sp>
        <p:nvSpPr>
          <p:cNvPr id="326" name="Google Shape;326;p21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4094205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Inferred dual port Block RAM: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21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28" name="Google Shape;3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132" y="1764414"/>
            <a:ext cx="3797332" cy="458228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4694464" y="1252152"/>
            <a:ext cx="4234522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˗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template memory file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˗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Quartus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File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New file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Verilog HDL file</a:t>
            </a:r>
            <a:endParaRPr dirty="0"/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˗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 template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˗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Verilog HDL</a:t>
            </a:r>
            <a:endParaRPr dirty="0"/>
          </a:p>
          <a:p>
            <a: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˗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lots of template to use</a:t>
            </a:r>
            <a:endParaRPr dirty="0"/>
          </a:p>
          <a:p>
            <a: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˗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the RAM by your own</a:t>
            </a:r>
            <a:endParaRPr dirty="0"/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6927" y="2469571"/>
            <a:ext cx="4112059" cy="48317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/>
          <p:nvPr/>
        </p:nvSpPr>
        <p:spPr>
          <a:xfrm>
            <a:off x="7105650" y="2686050"/>
            <a:ext cx="285750" cy="26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1. Download sample code:</a:t>
            </a:r>
            <a:endParaRPr dirty="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 Generate pattern from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bram_wrapper.m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(done)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3. Check design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Only need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bram_wrapper.v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in.dat out.dat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tb_bram.v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for simulation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Source file: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/cad/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source.cshrc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For design: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ncverilog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tb_bram.v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bram_wrapper.v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access+r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For RIFFA + design: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test_chnl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22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Step-by-step guide - RTL simulation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22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pSp>
        <p:nvGrpSpPr>
          <p:cNvPr id="340" name="Google Shape;340;p22"/>
          <p:cNvGrpSpPr/>
          <p:nvPr/>
        </p:nvGrpSpPr>
        <p:grpSpPr>
          <a:xfrm>
            <a:off x="914114" y="1508271"/>
            <a:ext cx="3448328" cy="1631405"/>
            <a:chOff x="942689" y="1867459"/>
            <a:chExt cx="3448328" cy="1631405"/>
          </a:xfrm>
        </p:grpSpPr>
        <p:pic>
          <p:nvPicPr>
            <p:cNvPr id="341" name="Google Shape;341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8325" y="2160105"/>
              <a:ext cx="1495634" cy="447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14489" y="2022283"/>
              <a:ext cx="1276528" cy="1476581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43" name="Google Shape;343;p22"/>
            <p:cNvSpPr/>
            <p:nvPr/>
          </p:nvSpPr>
          <p:spPr>
            <a:xfrm>
              <a:off x="1048325" y="2160105"/>
              <a:ext cx="930224" cy="223868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4" name="Google Shape;344;p22"/>
            <p:cNvCxnSpPr/>
            <p:nvPr/>
          </p:nvCxnSpPr>
          <p:spPr>
            <a:xfrm>
              <a:off x="1978549" y="2383973"/>
              <a:ext cx="1135940" cy="1114891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45" name="Google Shape;345;p22"/>
            <p:cNvCxnSpPr/>
            <p:nvPr/>
          </p:nvCxnSpPr>
          <p:spPr>
            <a:xfrm rot="10800000" flipH="1">
              <a:off x="1978549" y="2021347"/>
              <a:ext cx="1135940" cy="138758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46" name="Google Shape;346;p22"/>
            <p:cNvSpPr txBox="1"/>
            <p:nvPr/>
          </p:nvSpPr>
          <p:spPr>
            <a:xfrm>
              <a:off x="942689" y="1867459"/>
              <a:ext cx="89800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Practice 1</a:t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47" name="Google Shape;347;p22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2021/07/30</a:t>
            </a:r>
            <a:endParaRPr dirty="0"/>
          </a:p>
        </p:txBody>
      </p:sp>
      <p:pic>
        <p:nvPicPr>
          <p:cNvPr id="348" name="Google Shape;34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0164" y="5291235"/>
            <a:ext cx="3686197" cy="146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 - FPGA simulation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23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Open Quartus II </a:t>
            </a: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(License file: 25000@140.112.33.164)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Quartus 17.0: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mnt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/ds1515/opt/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intelFPGA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/17.0/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/bin/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Copy RIFFA from workstation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 -r 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mnt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/ds1515/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/riffa_2.2.2/ ./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Open Project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Located at:</a:t>
            </a:r>
            <a:endParaRPr dirty="0"/>
          </a:p>
          <a:p>
            <a:pPr marL="62865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&lt;your path&gt;/riffa_2.2.2/source/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fpga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/altera/</a:t>
            </a:r>
            <a:r>
              <a:rPr lang="en-US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de5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DE#Gen#x#If</a:t>
            </a:r>
            <a:r>
              <a:rPr lang="en-US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###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/prj/</a:t>
            </a:r>
            <a:r>
              <a:rPr lang="en-US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DE#Gen#x#lf###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.qpf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2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1600"/>
              <a:buChar char="˗"/>
            </a:pPr>
            <a:r>
              <a:rPr lang="en-US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DE#Gen#x#If</a:t>
            </a:r>
            <a:r>
              <a:rPr lang="en-US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###: we use </a:t>
            </a:r>
            <a:r>
              <a:rPr lang="en-US" b="1" u="sng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DE5Gen2x8If128</a:t>
            </a:r>
            <a:endParaRPr b="1" u="sng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3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Our FPGA: </a:t>
            </a:r>
            <a:r>
              <a:rPr lang="en-US" b="1" u="sng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DE5</a:t>
            </a:r>
            <a:endParaRPr b="1" u="sng" dirty="0">
              <a:solidFill>
                <a:srgbClr val="FF0000"/>
              </a:solidFill>
            </a:endParaRPr>
          </a:p>
          <a:p>
            <a:pPr marL="1371600" lvl="3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PCIe Spec: generation 2; 8 lanes; 128 bits width (250 MHz)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2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56" name="Google Shape;35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372" y="5037453"/>
            <a:ext cx="7600833" cy="13234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23"/>
          <p:cNvGraphicFramePr/>
          <p:nvPr>
            <p:extLst>
              <p:ext uri="{D42A27DB-BD31-4B8C-83A1-F6EECF244321}">
                <p14:modId xmlns:p14="http://schemas.microsoft.com/office/powerpoint/2010/main" val="2960015760"/>
              </p:ext>
            </p:extLst>
          </p:nvPr>
        </p:nvGraphicFramePr>
        <p:xfrm>
          <a:off x="6348680" y="4303353"/>
          <a:ext cx="2317525" cy="609620"/>
        </p:xfrm>
        <a:graphic>
          <a:graphicData uri="http://schemas.openxmlformats.org/drawingml/2006/table">
            <a:tbl>
              <a:tblPr firstRow="1" bandRow="1">
                <a:noFill/>
                <a:tableStyleId>{9A529AEC-49ED-4D0A-81CD-03B23D9B34B1}</a:tableStyleId>
              </a:tblPr>
              <a:tblGrid>
                <a:gridCol w="74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Gen2x8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 MHz/ 128 bits</a:t>
                      </a:r>
                      <a:endParaRPr sz="1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Gen2x4</a:t>
                      </a:r>
                      <a:endParaRPr sz="1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125 MHz/ 128 bits</a:t>
                      </a:r>
                      <a:endParaRPr sz="1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" name="Google Shape;358;p2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75248C-BA33-4362-BE4D-C8FB5B76BB5C}"/>
              </a:ext>
            </a:extLst>
          </p:cNvPr>
          <p:cNvSpPr txBox="1"/>
          <p:nvPr/>
        </p:nvSpPr>
        <p:spPr>
          <a:xfrm>
            <a:off x="5049748" y="2193714"/>
            <a:ext cx="3682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你也可以選擇不同版本的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Gen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RIFFA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支援多個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PCIe Gen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版本，但請確認你的主機板支援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PCIe x8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介面，通常大多數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PCIe 2x8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（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Gen2 x8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）配置的主機板都可以支援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>
            <a:spLocks noGrp="1"/>
          </p:cNvSpPr>
          <p:nvPr>
            <p:ph type="title"/>
          </p:nvPr>
        </p:nvSpPr>
        <p:spPr>
          <a:xfrm>
            <a:off x="444843" y="460721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4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166969" cy="199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4-1. Copy files from &lt;WORKDIR&gt;/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test_BRAM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 to RIFFA directory:</a:t>
            </a:r>
            <a:endParaRPr dirty="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366" name="Google Shape;36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333" y="1673097"/>
            <a:ext cx="1276528" cy="147658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/>
          <p:nvPr/>
        </p:nvSpPr>
        <p:spPr>
          <a:xfrm>
            <a:off x="967283" y="2139045"/>
            <a:ext cx="1276528" cy="39188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967283" y="1749427"/>
            <a:ext cx="1276528" cy="19594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4"/>
          <p:cNvSpPr/>
          <p:nvPr/>
        </p:nvSpPr>
        <p:spPr>
          <a:xfrm>
            <a:off x="3013991" y="2192111"/>
            <a:ext cx="39715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&lt;your path&gt;/riffa_2.2.2/source/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riffa_hdl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4"/>
          <p:cNvSpPr/>
          <p:nvPr/>
        </p:nvSpPr>
        <p:spPr>
          <a:xfrm>
            <a:off x="2343151" y="2245180"/>
            <a:ext cx="571500" cy="201641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4"/>
          <p:cNvSpPr/>
          <p:nvPr/>
        </p:nvSpPr>
        <p:spPr>
          <a:xfrm>
            <a:off x="3013991" y="1673097"/>
            <a:ext cx="41932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&lt;your path&gt;/riffa_2.2.2/source/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c_c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++/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/x64/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4"/>
          <p:cNvSpPr/>
          <p:nvPr/>
        </p:nvSpPr>
        <p:spPr>
          <a:xfrm>
            <a:off x="2343151" y="1726166"/>
            <a:ext cx="571500" cy="201641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4"/>
          <p:cNvSpPr txBox="1"/>
          <p:nvPr/>
        </p:nvSpPr>
        <p:spPr>
          <a:xfrm>
            <a:off x="1555787" y="4002136"/>
            <a:ext cx="60324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須先把sample_app裡面原有的資料全部刪除</a:t>
            </a:r>
            <a:endParaRPr dirty="0"/>
          </a:p>
        </p:txBody>
      </p:sp>
      <p:sp>
        <p:nvSpPr>
          <p:cNvPr id="375" name="Google Shape;375;p24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D8BBF10-416B-4A79-8630-3724A5CF4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575" y="3348026"/>
            <a:ext cx="5372850" cy="16194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80A92F-A18C-40CF-915E-40A2BB867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521" y="3556503"/>
            <a:ext cx="5410955" cy="16194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>
            <a:spLocks noGrp="1"/>
          </p:cNvSpPr>
          <p:nvPr>
            <p:ph type="title"/>
          </p:nvPr>
        </p:nvSpPr>
        <p:spPr>
          <a:xfrm>
            <a:off x="444843" y="460721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4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166969" cy="199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4-2. If not added, use project navigator in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quartus</a:t>
            </a:r>
            <a:endParaRPr lang="en-US" dirty="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EBB0FF-7C3F-4645-9C39-648E49D0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3" y="2051897"/>
            <a:ext cx="3718363" cy="413345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04ED678-7BC4-4B1F-B3A3-416E266409C7}"/>
              </a:ext>
            </a:extLst>
          </p:cNvPr>
          <p:cNvSpPr txBox="1"/>
          <p:nvPr/>
        </p:nvSpPr>
        <p:spPr>
          <a:xfrm>
            <a:off x="4923201" y="2043583"/>
            <a:ext cx="40486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Project Navigator </a:t>
            </a:r>
          </a:p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Files </a:t>
            </a:r>
          </a:p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add/remove files in Project (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右鍵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Files)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加入你的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bram_wrapper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(your design)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和你的 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chnl_tester.v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	(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所有你的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verilog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檔案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A29718-1730-418F-8518-5AFD4B903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627" y="4118626"/>
            <a:ext cx="5103177" cy="9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14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6327" y="2222177"/>
            <a:ext cx="6051488" cy="409690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4"/>
          <p:cNvSpPr txBox="1">
            <a:spLocks noGrp="1"/>
          </p:cNvSpPr>
          <p:nvPr>
            <p:ph type="title"/>
          </p:nvPr>
        </p:nvSpPr>
        <p:spPr>
          <a:xfrm>
            <a:off x="477795" y="487082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4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Compile:</a:t>
            </a:r>
            <a:r>
              <a:rPr lang="zh-TW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(before compilation, Quartus will autosave your current process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qpf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 file)</a:t>
            </a:r>
            <a:endParaRPr lang="en-US" altLang="zh-TW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zh-TW" sz="2000" dirty="0">
                <a:latin typeface="Times New Roman"/>
                <a:ea typeface="Times New Roman"/>
                <a:cs typeface="Times New Roman"/>
                <a:sym typeface="Times New Roman"/>
              </a:rPr>
              <a:t>(may take some time)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sldNum" idx="12"/>
          </p:nvPr>
        </p:nvSpPr>
        <p:spPr>
          <a:xfrm>
            <a:off x="6820415" y="631908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73" name="Google Shape;373;p24"/>
          <p:cNvSpPr txBox="1"/>
          <p:nvPr/>
        </p:nvSpPr>
        <p:spPr>
          <a:xfrm>
            <a:off x="7189619" y="3549534"/>
            <a:ext cx="114558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Press</a:t>
            </a:r>
            <a:endParaRPr sz="20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24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cxnSp>
        <p:nvCxnSpPr>
          <p:cNvPr id="377" name="Google Shape;377;p24"/>
          <p:cNvCxnSpPr>
            <a:cxnSpLocks/>
          </p:cNvCxnSpPr>
          <p:nvPr/>
        </p:nvCxnSpPr>
        <p:spPr>
          <a:xfrm flipH="1" flipV="1">
            <a:off x="7043912" y="2671065"/>
            <a:ext cx="417202" cy="87846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57098415-BC55-47F7-6008-3C0D50178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4" y="4110621"/>
            <a:ext cx="2415941" cy="79143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D9074BB-7A39-2A81-05B9-EDE72D508D32}"/>
              </a:ext>
            </a:extLst>
          </p:cNvPr>
          <p:cNvSpPr txBox="1"/>
          <p:nvPr/>
        </p:nvSpPr>
        <p:spPr>
          <a:xfrm>
            <a:off x="426690" y="3434314"/>
            <a:ext cx="186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等右下角的進度顯示為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100%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09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Terasic FPGA</a:t>
            </a:r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DE5-Net FPGA Development Kit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https://www.terasic.com.tw/cgi-bin/page/archive.pl?Language=Taiwan&amp;CategoryNo=159&amp;No=726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Altera Stratix® V GX FPGA (5SGXEA7N2F45C2)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Lots of resources in the web, includes user manual and CD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10 LEDs / 4 push-buttons / 4 slide switches / 2 seven-segment displays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622,000 logic elements (LEs)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50-Mbits embedded memory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512 18-bit x 18-bit multipliers / 256 27-bit x 27-bit DSP blocks</a:t>
            </a: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8161" y="4188218"/>
            <a:ext cx="5427677" cy="252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25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6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Additional settings (Supplement)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You can select different compiler settings for better compilation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In advanced setting, synthesis or fitter can make different result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In .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qsf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file, you can make these setting by command.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Ex. 16 parallel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compilier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setting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set_global_assignment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-name NUM_PARALLEL_PROCESSORS ALL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qsf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file is very important~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385" name="Google Shape;385;p25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386" name="Google Shape;38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5506" y="3607061"/>
            <a:ext cx="2961905" cy="31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2708" y="3877431"/>
            <a:ext cx="3056407" cy="2834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6"/>
          <p:cNvPicPr preferRelativeResize="0"/>
          <p:nvPr/>
        </p:nvPicPr>
        <p:blipFill rotWithShape="1">
          <a:blip r:embed="rId3">
            <a:alphaModFix/>
          </a:blip>
          <a:srcRect b="29318"/>
          <a:stretch/>
        </p:blipFill>
        <p:spPr>
          <a:xfrm>
            <a:off x="878603" y="1662692"/>
            <a:ext cx="7386794" cy="330734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6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26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7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Compilation report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26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5565613" y="3893720"/>
            <a:ext cx="1763193" cy="30680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5517988" y="3212788"/>
            <a:ext cx="1763193" cy="31580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1242542" y="3606348"/>
            <a:ext cx="1547708" cy="16991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3972232" y="1128290"/>
            <a:ext cx="24036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 attention to these</a:t>
            </a:r>
            <a:endParaRPr sz="20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0" name="Google Shape;400;p26"/>
          <p:cNvCxnSpPr>
            <a:cxnSpLocks/>
            <a:stCxn id="399" idx="2"/>
            <a:endCxn id="398" idx="0"/>
          </p:cNvCxnSpPr>
          <p:nvPr/>
        </p:nvCxnSpPr>
        <p:spPr>
          <a:xfrm rot="5400000">
            <a:off x="2556228" y="988528"/>
            <a:ext cx="2077989" cy="315765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1" name="Google Shape;401;p26"/>
          <p:cNvCxnSpPr>
            <a:cxnSpLocks/>
            <a:stCxn id="399" idx="2"/>
            <a:endCxn id="397" idx="0"/>
          </p:cNvCxnSpPr>
          <p:nvPr/>
        </p:nvCxnSpPr>
        <p:spPr>
          <a:xfrm rot="16200000" flipH="1">
            <a:off x="4944602" y="1757804"/>
            <a:ext cx="1684429" cy="122553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2" name="Google Shape;402;p26"/>
          <p:cNvCxnSpPr>
            <a:cxnSpLocks/>
            <a:stCxn id="399" idx="2"/>
            <a:endCxn id="396" idx="1"/>
          </p:cNvCxnSpPr>
          <p:nvPr/>
        </p:nvCxnSpPr>
        <p:spPr>
          <a:xfrm rot="16200000" flipH="1">
            <a:off x="4110448" y="2591958"/>
            <a:ext cx="2518764" cy="391566"/>
          </a:xfrm>
          <a:prstGeom prst="curvedConnector2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3" name="Google Shape;403;p26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6FAE1A-4A1C-4365-991E-0311CBBA7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84" y="5129287"/>
            <a:ext cx="2086266" cy="1181265"/>
          </a:xfrm>
          <a:prstGeom prst="rect">
            <a:avLst/>
          </a:prstGeom>
        </p:spPr>
      </p:pic>
      <p:sp>
        <p:nvSpPr>
          <p:cNvPr id="16" name="Google Shape;399;p26">
            <a:extLst>
              <a:ext uri="{FF2B5EF4-FFF2-40B4-BE49-F238E27FC236}">
                <a16:creationId xmlns:a16="http://schemas.microsoft.com/office/drawing/2014/main" id="{DA7E6CFD-15A4-4F4F-BFBE-9B804D7478A7}"/>
              </a:ext>
            </a:extLst>
          </p:cNvPr>
          <p:cNvSpPr txBox="1"/>
          <p:nvPr/>
        </p:nvSpPr>
        <p:spPr>
          <a:xfrm>
            <a:off x="3114358" y="5458331"/>
            <a:ext cx="24036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Ignore this for now</a:t>
            </a:r>
            <a:endParaRPr sz="20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27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8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Timing analyzer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WNS should be positive for all corners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2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11" name="Google Shape;411;p27"/>
          <p:cNvSpPr txBox="1"/>
          <p:nvPr/>
        </p:nvSpPr>
        <p:spPr>
          <a:xfrm>
            <a:off x="5360162" y="1552460"/>
            <a:ext cx="26789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ok, but we’ll skip for now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2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413" name="Google Shape;4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494" y="1986609"/>
            <a:ext cx="7707012" cy="419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2442" y="146177"/>
            <a:ext cx="2434195" cy="368582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8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28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9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Timequest timing analyzer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28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22" name="Google Shape;422;p28"/>
          <p:cNvSpPr/>
          <p:nvPr/>
        </p:nvSpPr>
        <p:spPr>
          <a:xfrm>
            <a:off x="5498449" y="2246085"/>
            <a:ext cx="514350" cy="186872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8"/>
          <p:cNvSpPr/>
          <p:nvPr/>
        </p:nvSpPr>
        <p:spPr>
          <a:xfrm>
            <a:off x="7724775" y="3618772"/>
            <a:ext cx="411263" cy="12455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8"/>
          <p:cNvSpPr/>
          <p:nvPr/>
        </p:nvSpPr>
        <p:spPr>
          <a:xfrm rot="-5400000" flipH="1">
            <a:off x="7140725" y="4035177"/>
            <a:ext cx="457200" cy="488738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8"/>
          <p:cNvSpPr txBox="1"/>
          <p:nvPr/>
        </p:nvSpPr>
        <p:spPr>
          <a:xfrm>
            <a:off x="6342910" y="4920364"/>
            <a:ext cx="233910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此工具可找到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Critical path</a:t>
            </a:r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427" name="Google Shape;42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175" y="1663883"/>
            <a:ext cx="4679895" cy="153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1482" y="3415375"/>
            <a:ext cx="4855061" cy="280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 txBox="1">
            <a:spLocks noGrp="1"/>
          </p:cNvSpPr>
          <p:nvPr>
            <p:ph type="title"/>
          </p:nvPr>
        </p:nvSpPr>
        <p:spPr>
          <a:xfrm>
            <a:off x="477795" y="24832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29"/>
          <p:cNvSpPr txBox="1">
            <a:spLocks noGrp="1"/>
          </p:cNvSpPr>
          <p:nvPr>
            <p:ph type="body" idx="1"/>
          </p:nvPr>
        </p:nvSpPr>
        <p:spPr>
          <a:xfrm>
            <a:off x="477795" y="916571"/>
            <a:ext cx="8192380" cy="4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1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Programmer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After finish compilation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cd &lt;your path&gt;/riffa_2.2.2/source/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fpga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/altera/</a:t>
            </a:r>
            <a:r>
              <a:rPr lang="en-US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de5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DE#Gen#x#If</a:t>
            </a:r>
            <a:r>
              <a:rPr lang="en-US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###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/bit/</a:t>
            </a:r>
            <a:endParaRPr lang="en-US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Run:   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/ds1515/opt/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intelFPGA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/17.0/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/bin/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jtagconfig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buNone/>
            </a:pPr>
            <a:endParaRPr lang="en-US" altLang="zh-TW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這邊只有一個板子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DE5 standard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，所以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c=1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，如果發現有其他板子，看你要用哪塊，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就設定那個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c=1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會最快，因為離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CPU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最近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)</a:t>
            </a:r>
            <a:endParaRPr lang="en-US"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/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Run:   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/ds1515/opt/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intelFPGA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/17.0/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quartus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/bin/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quartus_pgm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-m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jtag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-c 1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-o “p;</a:t>
            </a:r>
            <a:r>
              <a:rPr lang="en-US" altLang="zh-TW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DE5QGen2x8If128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.sof 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r>
              <a:rPr lang="zh-TW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ppt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格式關係，如複製指令貼上，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””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括號請重打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  <a:p>
            <a:pPr marL="1143000" lvl="2" indent="-228600">
              <a:buClr>
                <a:srgbClr val="FF0000"/>
              </a:buClr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you compiled, </a:t>
            </a:r>
            <a:r>
              <a:rPr lang="en-US" altLang="zh-TW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DE#Gen#x#If</a:t>
            </a:r>
            <a:r>
              <a:rPr lang="en-US" altLang="zh-TW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###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.sof  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/bit/ folder</a:t>
            </a:r>
            <a:r>
              <a:rPr lang="zh-TW" alt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be updated</a:t>
            </a: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>
              <a:buClr>
                <a:srgbClr val="FF0000"/>
              </a:buClr>
            </a:pP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這個指令會把電路燒上板子，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 “</a:t>
            </a:r>
            <a:r>
              <a:rPr lang="en-US" altLang="zh-TW" dirty="0" err="1">
                <a:latin typeface="Times New Roman"/>
                <a:ea typeface="Times New Roman"/>
                <a:cs typeface="Times New Roman"/>
                <a:sym typeface="Times New Roman"/>
              </a:rPr>
              <a:t>p;</a:t>
            </a:r>
            <a:r>
              <a:rPr lang="en-US" altLang="zh-TW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DE#Gen#x#If</a:t>
            </a:r>
            <a:r>
              <a:rPr lang="en-US" altLang="zh-TW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###</a:t>
            </a:r>
            <a:r>
              <a:rPr lang="en-US" altLang="zh-TW" dirty="0">
                <a:latin typeface="Times New Roman"/>
                <a:ea typeface="Times New Roman"/>
                <a:cs typeface="Times New Roman"/>
                <a:sym typeface="Times New Roman"/>
              </a:rPr>
              <a:t>.sof ”</a:t>
            </a:r>
            <a:r>
              <a:rPr lang="zh-TW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長得很奇怪但沒錯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1143000" lvl="2" indent="-228600">
              <a:buClr>
                <a:srgbClr val="FF0000"/>
              </a:buClr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下次想再重燒重跑只要有這個檔案就可了，不用再開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rPr>
              <a:t>Quartus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29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436" name="Google Shape;43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7851" y="67632"/>
            <a:ext cx="3345127" cy="152158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9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1ED344-394B-48A8-73A2-1287B39AA060}"/>
              </a:ext>
            </a:extLst>
          </p:cNvPr>
          <p:cNvSpPr txBox="1"/>
          <p:nvPr/>
        </p:nvSpPr>
        <p:spPr>
          <a:xfrm>
            <a:off x="831822" y="4833465"/>
            <a:ext cx="80459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  Run: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reboot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soft reboot</a:t>
            </a:r>
            <a:r>
              <a:rPr lang="zh-TW" altLang="en-US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讓</a:t>
            </a:r>
            <a:r>
              <a:rPr lang="en-US" altLang="zh-TW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server</a:t>
            </a:r>
            <a:r>
              <a:rPr lang="zh-TW" altLang="en-US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的</a:t>
            </a:r>
            <a:r>
              <a:rPr lang="en-US" altLang="zh-TW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OS</a:t>
            </a:r>
            <a:r>
              <a:rPr lang="zh-TW" altLang="en-US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可以看到</a:t>
            </a:r>
            <a:r>
              <a:rPr lang="en-US" altLang="zh-TW" sz="1600" u="sng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fpga</a:t>
            </a:r>
            <a:r>
              <a:rPr lang="zh-TW" altLang="en-US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的</a:t>
            </a:r>
            <a:r>
              <a:rPr lang="en-US" altLang="zh-TW" sz="16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PCIe driver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Don’t close the machine while others are compiling!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 “top” to check other users’ usage</a:t>
            </a:r>
          </a:p>
        </p:txBody>
      </p:sp>
      <p:pic>
        <p:nvPicPr>
          <p:cNvPr id="10" name="圖片 9" descr="一張含有 文字, 螢幕擷取畫面, 字型, 行 的圖片&#10;&#10;AI 產生的內容可能不正確。">
            <a:extLst>
              <a:ext uri="{FF2B5EF4-FFF2-40B4-BE49-F238E27FC236}">
                <a16:creationId xmlns:a16="http://schemas.microsoft.com/office/drawing/2014/main" id="{D114341D-A5C8-0E3C-DD90-508698FE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44" y="5875107"/>
            <a:ext cx="7058034" cy="848372"/>
          </a:xfrm>
          <a:prstGeom prst="rect">
            <a:avLst/>
          </a:prstGeom>
        </p:spPr>
      </p:pic>
      <p:pic>
        <p:nvPicPr>
          <p:cNvPr id="11" name="圖片 10" descr="一張含有 文字, 螢幕擷取畫面, 字型, 行 的圖片&#10;&#10;AI 產生的內容可能不正確。">
            <a:extLst>
              <a:ext uri="{FF2B5EF4-FFF2-40B4-BE49-F238E27FC236}">
                <a16:creationId xmlns:a16="http://schemas.microsoft.com/office/drawing/2014/main" id="{117EB5E4-1D20-D09C-2E47-035D34223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449" y="2203289"/>
            <a:ext cx="6582666" cy="63612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0"/>
          <p:cNvSpPr txBox="1">
            <a:spLocks noGrp="1"/>
          </p:cNvSpPr>
          <p:nvPr>
            <p:ph type="body" idx="1"/>
          </p:nvPr>
        </p:nvSpPr>
        <p:spPr>
          <a:xfrm>
            <a:off x="477795" y="1192943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11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cd &lt;your path&gt;/riffa_2.2.2/source/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c_c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++/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/x64/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sample_app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testutil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 		//List FPGA info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testutil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 0		//Reset FPGA 0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testutil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&lt;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numofdata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	//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numofdata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be multiples of 4 in this lab</a:t>
            </a:r>
            <a:r>
              <a:rPr lang="zh-TW" altLang="en-US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altLang="zh-TW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altLang="zh-TW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bram_wrapper.v for the reason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3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49" name="Google Shape;449;p3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2A24A9F5-74A0-03B8-B775-598CD6D9E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>
            <a:extLst>
              <a:ext uri="{FF2B5EF4-FFF2-40B4-BE49-F238E27FC236}">
                <a16:creationId xmlns:a16="http://schemas.microsoft.com/office/drawing/2014/main" id="{1D78644D-8FB9-8B61-6D91-6FD7EA720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0">
            <a:extLst>
              <a:ext uri="{FF2B5EF4-FFF2-40B4-BE49-F238E27FC236}">
                <a16:creationId xmlns:a16="http://schemas.microsoft.com/office/drawing/2014/main" id="{B98B7DED-CEE4-BDB6-E62A-B609A4A75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11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 </a:t>
            </a:r>
            <a:endParaRPr dirty="0"/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30">
            <a:extLst>
              <a:ext uri="{FF2B5EF4-FFF2-40B4-BE49-F238E27FC236}">
                <a16:creationId xmlns:a16="http://schemas.microsoft.com/office/drawing/2014/main" id="{9427B162-4CA5-E514-5AA7-C304432B6F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449" name="Google Shape;449;p30">
            <a:extLst>
              <a:ext uri="{FF2B5EF4-FFF2-40B4-BE49-F238E27FC236}">
                <a16:creationId xmlns:a16="http://schemas.microsoft.com/office/drawing/2014/main" id="{1D6FD37B-3D8B-9245-9889-110AD4662BF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3" name="圖片 2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5E997E75-D35C-8360-A16E-FC5E523A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047" y="1122609"/>
            <a:ext cx="3357452" cy="2752641"/>
          </a:xfrm>
          <a:prstGeom prst="rect">
            <a:avLst/>
          </a:prstGeom>
        </p:spPr>
      </p:pic>
      <p:pic>
        <p:nvPicPr>
          <p:cNvPr id="5" name="圖片 4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8C776372-5750-891A-1CDF-F493C69DF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791" y="1122609"/>
            <a:ext cx="3551317" cy="2748337"/>
          </a:xfrm>
          <a:prstGeom prst="rect">
            <a:avLst/>
          </a:prstGeom>
        </p:spPr>
      </p:pic>
      <p:pic>
        <p:nvPicPr>
          <p:cNvPr id="7" name="圖片 6" descr="一張含有 文字, 螢幕擷取畫面, 字型, 陳列 的圖片&#10;&#10;AI 產生的內容可能不正確。">
            <a:extLst>
              <a:ext uri="{FF2B5EF4-FFF2-40B4-BE49-F238E27FC236}">
                <a16:creationId xmlns:a16="http://schemas.microsoft.com/office/drawing/2014/main" id="{6E912E9B-C6A1-87AD-DFD5-0B0122B9E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002" y="3939387"/>
            <a:ext cx="5634994" cy="24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60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A6B14606-F516-1323-864E-2F474E44B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>
            <a:extLst>
              <a:ext uri="{FF2B5EF4-FFF2-40B4-BE49-F238E27FC236}">
                <a16:creationId xmlns:a16="http://schemas.microsoft.com/office/drawing/2014/main" id="{A171B83C-40A0-A29D-D2E3-2000D36F8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0">
            <a:extLst>
              <a:ext uri="{FF2B5EF4-FFF2-40B4-BE49-F238E27FC236}">
                <a16:creationId xmlns:a16="http://schemas.microsoft.com/office/drawing/2014/main" id="{97CB7D0C-ACA7-52EF-EE2A-F5CF43E0D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11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	 -- remember to change your files here ( check testutil.cpp)</a:t>
            </a:r>
            <a:endParaRPr lang="en-US"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</a:t>
            </a: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alt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./</a:t>
            </a:r>
            <a:r>
              <a:rPr lang="en-US" altLang="zh-TW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testutil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&lt;</a:t>
            </a:r>
            <a:r>
              <a:rPr lang="en-US" altLang="zh-TW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numofdata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	//</a:t>
            </a:r>
            <a:r>
              <a:rPr lang="en-US" altLang="zh-TW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numofdata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zh-TW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be multiples of 4 </a:t>
            </a: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˗"/>
            </a:pPr>
            <a:r>
              <a:rPr lang="en-US" alt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(up to 65536 due to the size of </a:t>
            </a:r>
            <a:r>
              <a:rPr lang="en-US" altLang="zh-TW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bram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defined in </a:t>
            </a:r>
            <a:r>
              <a:rPr lang="en-US" altLang="zh-TW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bram_wrapper.v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30">
            <a:extLst>
              <a:ext uri="{FF2B5EF4-FFF2-40B4-BE49-F238E27FC236}">
                <a16:creationId xmlns:a16="http://schemas.microsoft.com/office/drawing/2014/main" id="{2A6FFD5F-A01D-502D-61BD-265DCB27D5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449" name="Google Shape;449;p30">
            <a:extLst>
              <a:ext uri="{FF2B5EF4-FFF2-40B4-BE49-F238E27FC236}">
                <a16:creationId xmlns:a16="http://schemas.microsoft.com/office/drawing/2014/main" id="{AA4D0B55-97E5-F8E8-443D-78252F075E2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3" name="圖片 2" descr="一張含有 文字, 螢幕擷取畫面, 軟體 的圖片&#10;&#10;AI 產生的內容可能不正確。">
            <a:extLst>
              <a:ext uri="{FF2B5EF4-FFF2-40B4-BE49-F238E27FC236}">
                <a16:creationId xmlns:a16="http://schemas.microsoft.com/office/drawing/2014/main" id="{1DD3DC5B-DDAE-2BEC-62D8-FA2ABD41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5" y="2598785"/>
            <a:ext cx="4141053" cy="3940128"/>
          </a:xfrm>
          <a:prstGeom prst="rect">
            <a:avLst/>
          </a:prstGeom>
        </p:spPr>
      </p:pic>
      <p:pic>
        <p:nvPicPr>
          <p:cNvPr id="9" name="圖片 8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22B9913C-9CD4-1D0C-655A-EF0B5EDFD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299" y="2598785"/>
            <a:ext cx="4490516" cy="39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16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>
            <a:spLocks noGrp="1"/>
          </p:cNvSpPr>
          <p:nvPr>
            <p:ph type="title"/>
          </p:nvPr>
        </p:nvSpPr>
        <p:spPr>
          <a:xfrm>
            <a:off x="444900" y="540637"/>
            <a:ext cx="82542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zh-TW" dirty="0"/>
              <a:t>Step-by-step guide</a:t>
            </a:r>
            <a:endParaRPr dirty="0"/>
          </a:p>
        </p:txBody>
      </p:sp>
      <p:sp>
        <p:nvSpPr>
          <p:cNvPr id="228" name="Google Shape;228;p14"/>
          <p:cNvSpPr txBox="1">
            <a:spLocks noGrp="1"/>
          </p:cNvSpPr>
          <p:nvPr>
            <p:ph type="body" idx="1"/>
          </p:nvPr>
        </p:nvSpPr>
        <p:spPr>
          <a:xfrm>
            <a:off x="693444" y="1332037"/>
            <a:ext cx="7627596" cy="195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只需修改input_memory與需傳輸的data大小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Input_memory與receive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memory皆為int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(32bit)</a:t>
            </a: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的memory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matrix，與TX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/RX的128bit對應關係為: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	TX/RX[n] = {mem[4n+3],mem[4n+2],mem[4n+1],mem[4n]}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生成memory時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建議</a:t>
            </a: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以INT型別來操作</a:t>
            </a:r>
            <a:endParaRPr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9" name="Google Shape;229;p14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2" name="圖片 1" descr="一張含有 文字, 螢幕擷取畫面, 軟體 的圖片&#10;&#10;AI 產生的內容可能不正確。">
            <a:extLst>
              <a:ext uri="{FF2B5EF4-FFF2-40B4-BE49-F238E27FC236}">
                <a16:creationId xmlns:a16="http://schemas.microsoft.com/office/drawing/2014/main" id="{81544D97-0893-9E85-A774-0EDD5091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3265"/>
          <a:stretch>
            <a:fillRect/>
          </a:stretch>
        </p:blipFill>
        <p:spPr>
          <a:xfrm>
            <a:off x="693444" y="3429000"/>
            <a:ext cx="7757111" cy="219766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D527E24B-6FA3-A03D-43CF-39FA747C1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>
            <a:extLst>
              <a:ext uri="{FF2B5EF4-FFF2-40B4-BE49-F238E27FC236}">
                <a16:creationId xmlns:a16="http://schemas.microsoft.com/office/drawing/2014/main" id="{47D73525-B3FD-63ED-26F1-CC5571A629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Step-by-step guide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0">
            <a:extLst>
              <a:ext uri="{FF2B5EF4-FFF2-40B4-BE49-F238E27FC236}">
                <a16:creationId xmlns:a16="http://schemas.microsoft.com/office/drawing/2014/main" id="{83D92565-E5CC-CDC2-5E81-C52A86AEF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 startAt="11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Run		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30">
            <a:extLst>
              <a:ext uri="{FF2B5EF4-FFF2-40B4-BE49-F238E27FC236}">
                <a16:creationId xmlns:a16="http://schemas.microsoft.com/office/drawing/2014/main" id="{6F96D3F8-33E6-8B84-1231-BE38D384D7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449" name="Google Shape;449;p30">
            <a:extLst>
              <a:ext uri="{FF2B5EF4-FFF2-40B4-BE49-F238E27FC236}">
                <a16:creationId xmlns:a16="http://schemas.microsoft.com/office/drawing/2014/main" id="{D2583B55-D649-452D-8098-967319912EB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2" name="Google Shape;615;p47">
            <a:extLst>
              <a:ext uri="{FF2B5EF4-FFF2-40B4-BE49-F238E27FC236}">
                <a16:creationId xmlns:a16="http://schemas.microsoft.com/office/drawing/2014/main" id="{F9FD9DA4-7ED0-B871-C3E4-8DEB436D29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95" y="1704890"/>
            <a:ext cx="4818120" cy="237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文字, 螢幕擷取畫面, 軟體 的圖片&#10;&#10;AI 產生的內容可能不正確。">
            <a:extLst>
              <a:ext uri="{FF2B5EF4-FFF2-40B4-BE49-F238E27FC236}">
                <a16:creationId xmlns:a16="http://schemas.microsoft.com/office/drawing/2014/main" id="{D32EF1E7-689C-3331-E0BA-C349BA401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15" y="1705811"/>
            <a:ext cx="3581900" cy="4896533"/>
          </a:xfrm>
          <a:prstGeom prst="rect">
            <a:avLst/>
          </a:prstGeom>
        </p:spPr>
      </p:pic>
      <p:pic>
        <p:nvPicPr>
          <p:cNvPr id="7" name="圖片 6" descr="一張含有 文字, 字型, 白色, 螢幕擷取畫面 的圖片&#10;&#10;AI 產生的內容可能不正確。">
            <a:extLst>
              <a:ext uri="{FF2B5EF4-FFF2-40B4-BE49-F238E27FC236}">
                <a16:creationId xmlns:a16="http://schemas.microsoft.com/office/drawing/2014/main" id="{6BEA4B84-F337-4C19-9D6F-C37C66DD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92" y="443518"/>
            <a:ext cx="4801270" cy="11059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B51CCB1-F71E-FCEA-EC8B-4AD8D65078A9}"/>
              </a:ext>
            </a:extLst>
          </p:cNvPr>
          <p:cNvSpPr txBox="1"/>
          <p:nvPr/>
        </p:nvSpPr>
        <p:spPr>
          <a:xfrm>
            <a:off x="473953" y="4217084"/>
            <a:ext cx="4818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其實可以自己調整你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PCIe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一次想傳輸的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bits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量，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32/64/128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128 bits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，你真的想改請參考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appendix 1)</a:t>
            </a:r>
          </a:p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但記得在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testutil.cpp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裡面，你的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input_memory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output_memory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golden_output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，都是以一個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INT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為單位。</a:t>
            </a:r>
            <a:b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如果你使用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64/128 bits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RIFFA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會自己幫你收集幾個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INT(32 bits)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再丟給你。</a:t>
            </a:r>
          </a:p>
        </p:txBody>
      </p:sp>
    </p:spTree>
    <p:extLst>
      <p:ext uri="{BB962C8B-B14F-4D97-AF65-F5344CB8AC3E}">
        <p14:creationId xmlns:p14="http://schemas.microsoft.com/office/powerpoint/2010/main" val="81189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Terasic FPGA</a:t>
            </a:r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PCIe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USB Blaster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12V Power Supply</a:t>
            </a:r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402" y="2740298"/>
            <a:ext cx="7983098" cy="373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4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TODOs</a:t>
            </a:r>
            <a:endParaRPr dirty="0"/>
          </a:p>
        </p:txBody>
      </p:sp>
      <p:sp>
        <p:nvSpPr>
          <p:cNvPr id="498" name="Google Shape;498;p34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Follow the previous step-by-step guide to finish the FPGA part</a:t>
            </a:r>
            <a:endParaRPr dirty="0"/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34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500" name="Google Shape;500;p34"/>
          <p:cNvSpPr txBox="1"/>
          <p:nvPr/>
        </p:nvSpPr>
        <p:spPr>
          <a:xfrm>
            <a:off x="6705593" y="3179840"/>
            <a:ext cx="228704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see this, you passed the FPGA test.</a:t>
            </a:r>
            <a:r>
              <a: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altLang="zh-TW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 !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34"/>
          <p:cNvSpPr/>
          <p:nvPr/>
        </p:nvSpPr>
        <p:spPr>
          <a:xfrm>
            <a:off x="6212076" y="3595318"/>
            <a:ext cx="408215" cy="204107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4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97EAE5-AB83-41AD-AE89-EE570DC2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7" y="1951700"/>
            <a:ext cx="5534797" cy="39349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6E051-2786-488E-BC60-A3BBE891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DRAM tutorial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0BB0C0-F982-4D5B-9D53-84C957F8B8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/>
        </p:nvSpPr>
        <p:spPr>
          <a:xfrm>
            <a:off x="628650" y="1590301"/>
            <a:ext cx="7742266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External Memory Interface IP</a:t>
            </a:r>
          </a:p>
          <a:p>
            <a:r>
              <a:rPr lang="en-US" altLang="zh-TW" sz="2400" dirty="0"/>
              <a:t>Avalon Memory-Mapped Protocol</a:t>
            </a:r>
          </a:p>
          <a:p>
            <a:r>
              <a:rPr lang="en-US" altLang="zh-TW" sz="2400" dirty="0"/>
              <a:t>Example Code</a:t>
            </a:r>
          </a:p>
          <a:p>
            <a:r>
              <a:rPr lang="en-US" altLang="zh-TW" sz="2400" dirty="0"/>
              <a:t>Quartus Project Settings</a:t>
            </a:r>
          </a:p>
          <a:p>
            <a:r>
              <a:rPr lang="en-US" altLang="zh-TW" sz="2400" dirty="0"/>
              <a:t>RTL Simulation with Qsys IP</a:t>
            </a:r>
          </a:p>
          <a:p>
            <a:r>
              <a:rPr lang="en-US" altLang="zh-TW" sz="24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953179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5597"/>
            <a:ext cx="7886700" cy="994172"/>
          </a:xfrm>
        </p:spPr>
        <p:txBody>
          <a:bodyPr/>
          <a:lstStyle/>
          <a:p>
            <a:r>
              <a:rPr lang="en-US" altLang="zh-TW" dirty="0"/>
              <a:t>External Memory Interface IP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7421"/>
            <a:ext cx="7756072" cy="3431381"/>
          </a:xfrm>
        </p:spPr>
        <p:txBody>
          <a:bodyPr>
            <a:normAutofit/>
          </a:bodyPr>
          <a:lstStyle/>
          <a:p>
            <a:r>
              <a:rPr lang="en-US" altLang="zh-TW" dirty="0"/>
              <a:t>Arria 10 External Memory Interfaces (EMIF)</a:t>
            </a:r>
          </a:p>
          <a:p>
            <a:pPr lvl="1"/>
            <a:r>
              <a:rPr lang="zh-TW" altLang="en-US" dirty="0"/>
              <a:t>這個</a:t>
            </a:r>
            <a:r>
              <a:rPr lang="en-US" altLang="zh-TW" dirty="0"/>
              <a:t>IP</a:t>
            </a:r>
            <a:r>
              <a:rPr lang="zh-TW" altLang="en-US" dirty="0"/>
              <a:t>可以將我們用</a:t>
            </a:r>
            <a:r>
              <a:rPr lang="en-US" altLang="zh-TW" dirty="0"/>
              <a:t>Avalon Memory-Mapped</a:t>
            </a:r>
            <a:r>
              <a:rPr lang="zh-TW" altLang="en-US" dirty="0"/>
              <a:t>介面傳輸的資料轉換為以</a:t>
            </a:r>
            <a:r>
              <a:rPr lang="en-US" altLang="zh-TW" dirty="0"/>
              <a:t>DRAM</a:t>
            </a:r>
            <a:r>
              <a:rPr lang="zh-TW" altLang="en-US" dirty="0"/>
              <a:t>介面傳輸的資料。</a:t>
            </a:r>
            <a:endParaRPr lang="en-US" altLang="zh-TW" dirty="0"/>
          </a:p>
          <a:p>
            <a:pPr lvl="1"/>
            <a:r>
              <a:rPr lang="zh-TW" altLang="en-US" dirty="0"/>
              <a:t>由於</a:t>
            </a:r>
            <a:r>
              <a:rPr lang="en-US" altLang="zh-TW" dirty="0"/>
              <a:t>DRAM</a:t>
            </a:r>
            <a:r>
              <a:rPr lang="zh-TW" altLang="en-US" dirty="0"/>
              <a:t>控制較複雜，有這個</a:t>
            </a:r>
            <a:r>
              <a:rPr lang="en-US" altLang="zh-TW" dirty="0"/>
              <a:t>IP</a:t>
            </a:r>
            <a:r>
              <a:rPr lang="zh-TW" altLang="en-US" dirty="0"/>
              <a:t>我們就能更方便的存取</a:t>
            </a:r>
            <a:r>
              <a:rPr lang="en-US" altLang="zh-TW" dirty="0"/>
              <a:t>DRAM</a:t>
            </a:r>
            <a:r>
              <a:rPr lang="zh-TW" altLang="en-US" dirty="0"/>
              <a:t>中的資料。</a:t>
            </a:r>
            <a:endParaRPr lang="en-US" altLang="zh-TW" dirty="0"/>
          </a:p>
          <a:p>
            <a:pPr lvl="1"/>
            <a:r>
              <a:rPr lang="zh-TW" altLang="en-US" dirty="0"/>
              <a:t>除了</a:t>
            </a:r>
            <a:r>
              <a:rPr lang="en-US" altLang="zh-TW" dirty="0"/>
              <a:t>DRAM</a:t>
            </a:r>
            <a:r>
              <a:rPr lang="zh-TW" altLang="en-US" dirty="0"/>
              <a:t>之外，這個</a:t>
            </a:r>
            <a:r>
              <a:rPr lang="en-US" altLang="zh-TW" dirty="0"/>
              <a:t>IP</a:t>
            </a:r>
            <a:r>
              <a:rPr lang="zh-TW" altLang="en-US" dirty="0"/>
              <a:t>也能改成與其他種類的外部記憶體溝通。</a:t>
            </a:r>
            <a:br>
              <a:rPr lang="en-US" altLang="zh-TW" dirty="0"/>
            </a:br>
            <a:r>
              <a:rPr lang="en-US" altLang="zh-TW" dirty="0"/>
              <a:t>Ex. QDRII+ SRAM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0E0D8A-C81A-4AB4-AEAF-36EBD6FDB2ED}"/>
              </a:ext>
            </a:extLst>
          </p:cNvPr>
          <p:cNvSpPr/>
          <p:nvPr/>
        </p:nvSpPr>
        <p:spPr>
          <a:xfrm>
            <a:off x="4047444" y="3969618"/>
            <a:ext cx="1049111" cy="1277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solidFill>
                  <a:schemeClr val="tx1"/>
                </a:solidFill>
              </a:rPr>
              <a:t>Arria 10 EMIF</a:t>
            </a:r>
            <a:endParaRPr lang="zh-TW" altLang="en-US" sz="2100" dirty="0">
              <a:solidFill>
                <a:schemeClr val="tx1"/>
              </a:solidFill>
            </a:endParaRPr>
          </a:p>
        </p:txBody>
      </p:sp>
      <p:sp>
        <p:nvSpPr>
          <p:cNvPr id="6" name="箭號: 左-右雙向 5">
            <a:extLst>
              <a:ext uri="{FF2B5EF4-FFF2-40B4-BE49-F238E27FC236}">
                <a16:creationId xmlns:a16="http://schemas.microsoft.com/office/drawing/2014/main" id="{62AFAF37-9F67-44AE-BEBA-2C51DFA75D08}"/>
              </a:ext>
            </a:extLst>
          </p:cNvPr>
          <p:cNvSpPr/>
          <p:nvPr/>
        </p:nvSpPr>
        <p:spPr>
          <a:xfrm>
            <a:off x="2549884" y="4685353"/>
            <a:ext cx="1159631" cy="36858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534275-5A6B-4F25-B271-9C60D87A1EBA}"/>
              </a:ext>
            </a:extLst>
          </p:cNvPr>
          <p:cNvSpPr txBox="1"/>
          <p:nvPr/>
        </p:nvSpPr>
        <p:spPr>
          <a:xfrm>
            <a:off x="2259184" y="4230869"/>
            <a:ext cx="174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DRAM Protocol</a:t>
            </a:r>
            <a:endParaRPr lang="zh-TW" altLang="en-US" sz="1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E60465E-0170-4992-9297-D3989D9D5041}"/>
              </a:ext>
            </a:extLst>
          </p:cNvPr>
          <p:cNvSpPr txBox="1"/>
          <p:nvPr/>
        </p:nvSpPr>
        <p:spPr>
          <a:xfrm>
            <a:off x="5096555" y="3977343"/>
            <a:ext cx="200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Avalon Memory-Mapped Protocol</a:t>
            </a:r>
            <a:endParaRPr lang="zh-TW" altLang="en-US" sz="1800" dirty="0"/>
          </a:p>
        </p:txBody>
      </p:sp>
      <p:sp>
        <p:nvSpPr>
          <p:cNvPr id="9" name="箭號: 左-右雙向 8">
            <a:extLst>
              <a:ext uri="{FF2B5EF4-FFF2-40B4-BE49-F238E27FC236}">
                <a16:creationId xmlns:a16="http://schemas.microsoft.com/office/drawing/2014/main" id="{87795414-D762-4759-B101-C2D8F7F51D84}"/>
              </a:ext>
            </a:extLst>
          </p:cNvPr>
          <p:cNvSpPr/>
          <p:nvPr/>
        </p:nvSpPr>
        <p:spPr>
          <a:xfrm>
            <a:off x="5519567" y="4685354"/>
            <a:ext cx="1159631" cy="36858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FEA796-7E62-4DBB-ABC7-5D72EFE0C600}"/>
              </a:ext>
            </a:extLst>
          </p:cNvPr>
          <p:cNvSpPr/>
          <p:nvPr/>
        </p:nvSpPr>
        <p:spPr>
          <a:xfrm>
            <a:off x="1043195" y="3978216"/>
            <a:ext cx="1159631" cy="1277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solidFill>
                  <a:schemeClr val="tx1"/>
                </a:solidFill>
              </a:rPr>
              <a:t>External Memory</a:t>
            </a:r>
            <a:endParaRPr lang="zh-TW" altLang="en-US" sz="21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3A3B1C-560F-4DAE-8D09-9CADCF2EB3F0}"/>
              </a:ext>
            </a:extLst>
          </p:cNvPr>
          <p:cNvSpPr/>
          <p:nvPr/>
        </p:nvSpPr>
        <p:spPr>
          <a:xfrm>
            <a:off x="7102211" y="3978216"/>
            <a:ext cx="1131208" cy="1277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solidFill>
                  <a:schemeClr val="tx1"/>
                </a:solidFill>
              </a:rPr>
              <a:t>User Logic</a:t>
            </a:r>
            <a:endParaRPr lang="zh-TW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C36DD3-7406-4195-8503-D5FF8B35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3564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3449"/>
            <a:ext cx="7886700" cy="994172"/>
          </a:xfrm>
        </p:spPr>
        <p:txBody>
          <a:bodyPr/>
          <a:lstStyle/>
          <a:p>
            <a:r>
              <a:rPr lang="en-US" altLang="zh-TW" dirty="0"/>
              <a:t>Avalon Memory-Mapped Protocol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1327"/>
            <a:ext cx="7886700" cy="3431381"/>
          </a:xfrm>
        </p:spPr>
        <p:txBody>
          <a:bodyPr>
            <a:normAutofit/>
          </a:bodyPr>
          <a:lstStyle/>
          <a:p>
            <a:r>
              <a:rPr lang="en-US" altLang="zh-TW" dirty="0"/>
              <a:t>The Avalon Memory-Mapped interface specification is designed to accommodate peripheral development for the system-on-a-programmable-chip (SOPC) environment.</a:t>
            </a:r>
          </a:p>
          <a:p>
            <a:r>
              <a:rPr lang="en-US" altLang="zh-TW" dirty="0"/>
              <a:t> The specification provides peripheral designers with a basis for describing the </a:t>
            </a:r>
            <a:r>
              <a:rPr lang="en-US" altLang="zh-TW" dirty="0">
                <a:solidFill>
                  <a:srgbClr val="FF0000"/>
                </a:solidFill>
              </a:rPr>
              <a:t>address-based read/write interface</a:t>
            </a:r>
            <a:r>
              <a:rPr lang="en-US" altLang="zh-TW" dirty="0"/>
              <a:t> found on master and slave peripherals.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8DF04C-E3F7-4F4C-8BBF-669705E5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53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300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0BB0C0-F982-4D5B-9D53-84C957F8B8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9CE51-8131-4C26-A299-79E6333E6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"/>
          <a:stretch/>
        </p:blipFill>
        <p:spPr>
          <a:xfrm>
            <a:off x="1201189" y="136524"/>
            <a:ext cx="6741622" cy="66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95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9078"/>
            <a:ext cx="7886700" cy="994172"/>
          </a:xfrm>
        </p:spPr>
        <p:txBody>
          <a:bodyPr/>
          <a:lstStyle/>
          <a:p>
            <a:r>
              <a:rPr lang="en-US" altLang="zh-TW" dirty="0"/>
              <a:t>Avalon MM Basic Signals</a:t>
            </a:r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2C48D0-1F0D-4278-AAB5-918418C8CCF6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1602144"/>
          <a:ext cx="8091400" cy="4481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924">
                  <a:extLst>
                    <a:ext uri="{9D8B030D-6E8A-4147-A177-3AD203B41FA5}">
                      <a16:colId xmlns:a16="http://schemas.microsoft.com/office/drawing/2014/main" val="340149355"/>
                    </a:ext>
                  </a:extLst>
                </a:gridCol>
                <a:gridCol w="977484">
                  <a:extLst>
                    <a:ext uri="{9D8B030D-6E8A-4147-A177-3AD203B41FA5}">
                      <a16:colId xmlns:a16="http://schemas.microsoft.com/office/drawing/2014/main" val="4240618571"/>
                    </a:ext>
                  </a:extLst>
                </a:gridCol>
                <a:gridCol w="977484">
                  <a:extLst>
                    <a:ext uri="{9D8B030D-6E8A-4147-A177-3AD203B41FA5}">
                      <a16:colId xmlns:a16="http://schemas.microsoft.com/office/drawing/2014/main" val="1037358580"/>
                    </a:ext>
                  </a:extLst>
                </a:gridCol>
                <a:gridCol w="4839508">
                  <a:extLst>
                    <a:ext uri="{9D8B030D-6E8A-4147-A177-3AD203B41FA5}">
                      <a16:colId xmlns:a16="http://schemas.microsoft.com/office/drawing/2014/main" val="1934068267"/>
                    </a:ext>
                  </a:extLst>
                </a:gridCol>
              </a:tblGrid>
              <a:tr h="503325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Signal Type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Direction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484416"/>
                  </a:ext>
                </a:extLst>
              </a:tr>
              <a:tr h="503325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address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1-32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M -&gt; S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Slave address.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47793"/>
                  </a:ext>
                </a:extLst>
              </a:tr>
              <a:tr h="503325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read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M -&gt; S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Read-request signal to the slave port.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126072"/>
                  </a:ext>
                </a:extLst>
              </a:tr>
              <a:tr h="503325"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readdata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1-1024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S -&gt; M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Data transferred from slave to master by the read operation.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094894"/>
                  </a:ext>
                </a:extLst>
              </a:tr>
              <a:tr h="503325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write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M -&gt; S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Write-request signal to the slave port.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150681"/>
                  </a:ext>
                </a:extLst>
              </a:tr>
              <a:tr h="503325"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solidFill>
                            <a:schemeClr val="tx1"/>
                          </a:solidFill>
                        </a:rPr>
                        <a:t>writedata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1-1024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M -&gt; S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Data transferred from master to slave by the write operation.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156965"/>
                  </a:ext>
                </a:extLst>
              </a:tr>
              <a:tr h="730856"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solidFill>
                            <a:schemeClr val="tx1"/>
                          </a:solidFill>
                        </a:rPr>
                        <a:t>waitrequest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S -&gt; M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Used to stall the system interconnect fabric when the slave port is not able to respond immediately.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264564"/>
                  </a:ext>
                </a:extLst>
              </a:tr>
              <a:tr h="730856"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solidFill>
                            <a:schemeClr val="tx1"/>
                          </a:solidFill>
                        </a:rPr>
                        <a:t>readdatavalid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=&gt;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Marks the rising clock edge when the slave asserts valid </a:t>
                      </a:r>
                      <a:r>
                        <a:rPr lang="en-US" altLang="zh-TW" sz="1400" dirty="0" err="1">
                          <a:solidFill>
                            <a:schemeClr val="tx1"/>
                          </a:solidFill>
                        </a:rPr>
                        <a:t>readdata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566347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80CF5C-F067-4F98-B158-BB714B0A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0837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3449"/>
            <a:ext cx="7886700" cy="994172"/>
          </a:xfrm>
        </p:spPr>
        <p:txBody>
          <a:bodyPr/>
          <a:lstStyle/>
          <a:p>
            <a:r>
              <a:rPr lang="en-US" altLang="zh-TW" dirty="0"/>
              <a:t>Avalon MM Slave Transfer Types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588"/>
            <a:ext cx="7886700" cy="3431381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Variable Latency</a:t>
            </a:r>
          </a:p>
          <a:p>
            <a:r>
              <a:rPr lang="en-US" altLang="zh-TW" sz="2400" dirty="0"/>
              <a:t>Fixed Latency</a:t>
            </a:r>
          </a:p>
          <a:p>
            <a:r>
              <a:rPr lang="en-US" altLang="zh-TW" sz="2400" dirty="0"/>
              <a:t>Pipelined Variable Latency</a:t>
            </a:r>
          </a:p>
          <a:p>
            <a:r>
              <a:rPr lang="en-US" altLang="zh-TW" sz="2400" dirty="0"/>
              <a:t>Pipelined Fixed Latency</a:t>
            </a:r>
          </a:p>
          <a:p>
            <a:r>
              <a:rPr lang="en-US" altLang="zh-TW" sz="2400" dirty="0"/>
              <a:t>Tristate</a:t>
            </a:r>
          </a:p>
          <a:p>
            <a:r>
              <a:rPr lang="en-US" altLang="zh-TW" sz="2400" dirty="0"/>
              <a:t>Burst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1CFDF1-A7A2-486D-8AF0-671771D2FF83}"/>
              </a:ext>
            </a:extLst>
          </p:cNvPr>
          <p:cNvSpPr txBox="1"/>
          <p:nvPr/>
        </p:nvSpPr>
        <p:spPr>
          <a:xfrm>
            <a:off x="769813" y="4508362"/>
            <a:ext cx="7052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More Info:</a:t>
            </a:r>
          </a:p>
          <a:p>
            <a:pPr marL="257175" indent="-257175">
              <a:buAutoNum type="arabicPeriod"/>
            </a:pPr>
            <a:r>
              <a:rPr lang="en-US" altLang="zh-TW" sz="1800" dirty="0">
                <a:hlinkClick r:id="rId3"/>
              </a:rPr>
              <a:t>http://www1.cs.columbia.edu/~sedwards/classes/2009/4840/mnl_avalon_spec.pdf</a:t>
            </a:r>
            <a:endParaRPr lang="en-US" altLang="zh-TW" sz="1800" dirty="0"/>
          </a:p>
          <a:p>
            <a:pPr marL="257175" indent="-257175">
              <a:buAutoNum type="arabicPeriod"/>
            </a:pPr>
            <a:r>
              <a:rPr lang="en-US" altLang="zh-TW" sz="1800" dirty="0">
                <a:hlinkClick r:id="rId4"/>
              </a:rPr>
              <a:t>http://www.innovateasia.com/asia/download/document/knowledge_11_Taiwan.pdf</a:t>
            </a:r>
            <a:endParaRPr lang="zh-TW" altLang="en-US" sz="1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868E32-35F0-4DB9-8067-48BF403E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56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1304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6096"/>
            <a:ext cx="7886700" cy="994172"/>
          </a:xfrm>
        </p:spPr>
        <p:txBody>
          <a:bodyPr/>
          <a:lstStyle/>
          <a:p>
            <a:r>
              <a:rPr lang="en-US" altLang="zh-TW" dirty="0"/>
              <a:t>Avalon MM Basic Waveform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14AB42-0690-4D83-80EB-DFFF8DF22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5" y="1778924"/>
            <a:ext cx="7591649" cy="3983839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5E479D1-EEF6-46DC-AE9E-2F6E44E9B5D4}"/>
              </a:ext>
            </a:extLst>
          </p:cNvPr>
          <p:cNvCxnSpPr>
            <a:cxnSpLocks/>
          </p:cNvCxnSpPr>
          <p:nvPr/>
        </p:nvCxnSpPr>
        <p:spPr>
          <a:xfrm flipV="1">
            <a:off x="400050" y="5079076"/>
            <a:ext cx="497725" cy="667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ED374B-FC7D-4872-95ED-4C4ED258AE9B}"/>
              </a:ext>
            </a:extLst>
          </p:cNvPr>
          <p:cNvSpPr txBox="1"/>
          <p:nvPr/>
        </p:nvSpPr>
        <p:spPr>
          <a:xfrm>
            <a:off x="100638" y="5746953"/>
            <a:ext cx="135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readdatavalid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D40A3EDE-7A92-4984-BF57-C509E904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57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3913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83" y="493339"/>
            <a:ext cx="7886700" cy="994172"/>
          </a:xfrm>
        </p:spPr>
        <p:txBody>
          <a:bodyPr/>
          <a:lstStyle/>
          <a:p>
            <a:r>
              <a:rPr lang="en-US" altLang="zh-TW" dirty="0"/>
              <a:t>Basic Avalon MM Operation in the example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83" y="1487511"/>
            <a:ext cx="7886700" cy="3431381"/>
          </a:xfrm>
        </p:spPr>
        <p:txBody>
          <a:bodyPr>
            <a:normAutofit/>
          </a:bodyPr>
          <a:lstStyle/>
          <a:p>
            <a:r>
              <a:rPr lang="en-US" altLang="zh-TW" dirty="0"/>
              <a:t>Write:</a:t>
            </a:r>
          </a:p>
          <a:p>
            <a:pPr marL="342900" lvl="1" indent="0">
              <a:buNone/>
            </a:pPr>
            <a:r>
              <a:rPr lang="zh-TW" altLang="en-US" dirty="0"/>
              <a:t>與</a:t>
            </a:r>
            <a:r>
              <a:rPr lang="en-US" altLang="zh-TW" dirty="0"/>
              <a:t>SRAM</a:t>
            </a:r>
            <a:r>
              <a:rPr lang="zh-TW" altLang="en-US" dirty="0"/>
              <a:t>操作類似。將</a:t>
            </a:r>
            <a:r>
              <a:rPr lang="en-US" altLang="zh-TW" dirty="0"/>
              <a:t>write</a:t>
            </a:r>
            <a:r>
              <a:rPr lang="zh-TW" altLang="en-US" dirty="0"/>
              <a:t>拉高並設定好</a:t>
            </a:r>
            <a:r>
              <a:rPr lang="en-US" altLang="zh-TW" dirty="0"/>
              <a:t>address</a:t>
            </a:r>
            <a:r>
              <a:rPr lang="zh-TW" altLang="en-US" dirty="0"/>
              <a:t>和</a:t>
            </a:r>
            <a:r>
              <a:rPr lang="en-US" altLang="zh-TW" dirty="0" err="1"/>
              <a:t>writedata</a:t>
            </a:r>
            <a:r>
              <a:rPr lang="zh-TW" altLang="en-US" dirty="0"/>
              <a:t>。但是當</a:t>
            </a:r>
            <a:r>
              <a:rPr lang="en-US" altLang="zh-TW" dirty="0" err="1"/>
              <a:t>waitrequest</a:t>
            </a:r>
            <a:r>
              <a:rPr lang="zh-TW" altLang="en-US" dirty="0"/>
              <a:t>訊號為</a:t>
            </a:r>
            <a:r>
              <a:rPr lang="en-US" altLang="zh-TW" dirty="0"/>
              <a:t>1</a:t>
            </a:r>
            <a:r>
              <a:rPr lang="zh-TW" altLang="en-US" dirty="0"/>
              <a:t>時，</a:t>
            </a:r>
            <a:r>
              <a:rPr lang="en-US" altLang="zh-TW" dirty="0"/>
              <a:t>write</a:t>
            </a:r>
            <a:r>
              <a:rPr lang="zh-TW" altLang="en-US" dirty="0"/>
              <a:t>、</a:t>
            </a:r>
            <a:r>
              <a:rPr lang="en-US" altLang="zh-TW" dirty="0" err="1"/>
              <a:t>writedata</a:t>
            </a:r>
            <a:r>
              <a:rPr lang="zh-TW" altLang="en-US" dirty="0"/>
              <a:t>、</a:t>
            </a:r>
            <a:r>
              <a:rPr lang="en-US" altLang="zh-TW" dirty="0"/>
              <a:t>address</a:t>
            </a:r>
            <a:r>
              <a:rPr lang="zh-TW" altLang="en-US" dirty="0"/>
              <a:t>必須保持為固定值。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BFCDC7-7396-4496-9227-0000B8FC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2" y="2863106"/>
            <a:ext cx="8701556" cy="325506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212936-94DE-42C5-877F-6D3F0915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58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822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8230"/>
            <a:ext cx="7886700" cy="994172"/>
          </a:xfrm>
        </p:spPr>
        <p:txBody>
          <a:bodyPr/>
          <a:lstStyle/>
          <a:p>
            <a:r>
              <a:rPr lang="en-US" altLang="zh-TW" dirty="0"/>
              <a:t>Basic Avalon MM Operation in the Example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0982"/>
            <a:ext cx="7886700" cy="3431381"/>
          </a:xfrm>
        </p:spPr>
        <p:txBody>
          <a:bodyPr>
            <a:normAutofit/>
          </a:bodyPr>
          <a:lstStyle/>
          <a:p>
            <a:r>
              <a:rPr lang="en-US" altLang="zh-TW" dirty="0"/>
              <a:t>Read:</a:t>
            </a:r>
          </a:p>
          <a:p>
            <a:pPr marL="342900" lvl="1" indent="0">
              <a:buNone/>
            </a:pPr>
            <a:r>
              <a:rPr lang="zh-TW" altLang="en-US" dirty="0"/>
              <a:t>與</a:t>
            </a:r>
            <a:r>
              <a:rPr lang="en-US" altLang="zh-TW" dirty="0"/>
              <a:t>SRAM</a:t>
            </a:r>
            <a:r>
              <a:rPr lang="zh-TW" altLang="en-US" dirty="0"/>
              <a:t>操作類似。將</a:t>
            </a:r>
            <a:r>
              <a:rPr lang="en-US" altLang="zh-TW" dirty="0"/>
              <a:t>read</a:t>
            </a:r>
            <a:r>
              <a:rPr lang="zh-TW" altLang="en-US" dirty="0"/>
              <a:t>拉高並設定好</a:t>
            </a:r>
            <a:r>
              <a:rPr lang="en-US" altLang="zh-TW" dirty="0"/>
              <a:t>address</a:t>
            </a:r>
            <a:r>
              <a:rPr lang="zh-TW" altLang="en-US" dirty="0"/>
              <a:t>。但是當</a:t>
            </a:r>
            <a:r>
              <a:rPr lang="en-US" altLang="zh-TW" dirty="0" err="1"/>
              <a:t>waitrequest</a:t>
            </a:r>
            <a:r>
              <a:rPr lang="zh-TW" altLang="en-US" dirty="0"/>
              <a:t>訊號為</a:t>
            </a:r>
            <a:r>
              <a:rPr lang="en-US" altLang="zh-TW" dirty="0"/>
              <a:t>1</a:t>
            </a:r>
            <a:r>
              <a:rPr lang="zh-TW" altLang="en-US" dirty="0"/>
              <a:t>時，</a:t>
            </a:r>
            <a:r>
              <a:rPr lang="en-US" altLang="zh-TW" dirty="0"/>
              <a:t>read</a:t>
            </a:r>
            <a:r>
              <a:rPr lang="zh-TW" altLang="en-US" dirty="0"/>
              <a:t>、</a:t>
            </a:r>
            <a:r>
              <a:rPr lang="en-US" altLang="zh-TW" dirty="0"/>
              <a:t>address</a:t>
            </a:r>
            <a:r>
              <a:rPr lang="zh-TW" altLang="en-US" dirty="0"/>
              <a:t>必須保持為固定值。當</a:t>
            </a:r>
            <a:r>
              <a:rPr lang="en-US" altLang="zh-TW" dirty="0" err="1"/>
              <a:t>readdatavalid</a:t>
            </a:r>
            <a:r>
              <a:rPr lang="zh-TW" altLang="en-US" dirty="0"/>
              <a:t>訊號為</a:t>
            </a:r>
            <a:r>
              <a:rPr lang="en-US" altLang="zh-TW" dirty="0"/>
              <a:t>1</a:t>
            </a:r>
            <a:r>
              <a:rPr lang="zh-TW" altLang="en-US" dirty="0"/>
              <a:t>時，表示此時的</a:t>
            </a:r>
            <a:r>
              <a:rPr lang="en-US" altLang="zh-TW" dirty="0" err="1"/>
              <a:t>readdata</a:t>
            </a:r>
            <a:r>
              <a:rPr lang="zh-TW" altLang="en-US" dirty="0"/>
              <a:t>為有效值。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904062-F20A-44EF-9C1A-69C4D8BC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4" y="3066828"/>
            <a:ext cx="8792892" cy="309642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3AC62C-3E7C-4041-A382-31D1D85A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59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477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Terasic FPGA</a:t>
            </a:r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DE5a-Net FPGA Development Kit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https://www.terasic.com.tw/cgi-bin/page/archive.pl?Language=Taiwan&amp;CategoryNo=229&amp;No=1138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Arria 10 GX FPGA (10AX115N2F45E1SG)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Lots of resources in the web, includes user manual and CD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8 LEDs / 4 push-buttons / 2 slide switches / 2 seven-segment displays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1150K logic elements (LEs)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67Mbits embedded memory (50Mbits?)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/>
              <a:t>3036 18-bit x 19-bit multipliers / 1518 Variable-precision DSP blocks </a:t>
            </a: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6E051-2786-488E-BC60-A3BBE891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DRAM tutorial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0BB0C0-F982-4D5B-9D53-84C957F8B8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/>
        </p:nvSpPr>
        <p:spPr>
          <a:xfrm>
            <a:off x="628650" y="1590301"/>
            <a:ext cx="7742266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External Memory Interface IP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Avalon Memory-Mapped Protocol</a:t>
            </a:r>
          </a:p>
          <a:p>
            <a:r>
              <a:rPr lang="en-US" altLang="zh-TW" sz="2400" dirty="0"/>
              <a:t>Example Code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Quartus Project Settings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RTL Simulation with Qsys IP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563261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3449"/>
            <a:ext cx="7886700" cy="994172"/>
          </a:xfrm>
        </p:spPr>
        <p:txBody>
          <a:bodyPr/>
          <a:lstStyle/>
          <a:p>
            <a:r>
              <a:rPr lang="en-US" altLang="zh-TW" dirty="0"/>
              <a:t>Example Code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9901"/>
            <a:ext cx="7886700" cy="3431381"/>
          </a:xfrm>
        </p:spPr>
        <p:txBody>
          <a:bodyPr>
            <a:normAutofit/>
          </a:bodyPr>
          <a:lstStyle/>
          <a:p>
            <a:r>
              <a:rPr lang="en-US" altLang="zh-TW" dirty="0"/>
              <a:t>Platform: DE5a-Net (with Arria 10 FPGA)</a:t>
            </a:r>
          </a:p>
          <a:p>
            <a:r>
              <a:rPr lang="en-US" altLang="zh-TW" dirty="0"/>
              <a:t>PCIe: Gen2x8 (250 MHz, 128 bit)</a:t>
            </a:r>
          </a:p>
          <a:p>
            <a:r>
              <a:rPr lang="en-US" altLang="zh-TW" dirty="0"/>
              <a:t>Lab Workstation: (Winnie)</a:t>
            </a:r>
          </a:p>
          <a:p>
            <a:pPr lvl="1"/>
            <a:r>
              <a:rPr lang="en-US" altLang="zh-TW" dirty="0"/>
              <a:t>IP: 140.112.48.159</a:t>
            </a:r>
          </a:p>
          <a:p>
            <a:pPr lvl="1"/>
            <a:r>
              <a:rPr lang="en-US" altLang="zh-TW" dirty="0"/>
              <a:t>Port: 40720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0CC38-2F2D-48BB-87E1-92DA852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61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06546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9356"/>
            <a:ext cx="7886700" cy="994172"/>
          </a:xfrm>
        </p:spPr>
        <p:txBody>
          <a:bodyPr/>
          <a:lstStyle/>
          <a:p>
            <a:r>
              <a:rPr lang="en-US" altLang="zh-TW" dirty="0"/>
              <a:t>Example Code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2112"/>
            <a:ext cx="7886700" cy="3431381"/>
          </a:xfrm>
        </p:spPr>
        <p:txBody>
          <a:bodyPr>
            <a:normAutofit/>
          </a:bodyPr>
          <a:lstStyle/>
          <a:p>
            <a:r>
              <a:rPr lang="en-US" altLang="zh-TW" dirty="0"/>
              <a:t>Data Flow:</a:t>
            </a:r>
          </a:p>
          <a:p>
            <a:pPr lvl="1"/>
            <a:r>
              <a:rPr lang="en-US" altLang="zh-TW" sz="2000" dirty="0"/>
              <a:t>Input </a:t>
            </a:r>
          </a:p>
          <a:p>
            <a:pPr lvl="1"/>
            <a:r>
              <a:rPr lang="en-US" altLang="zh-TW" sz="2000" dirty="0"/>
              <a:t>-&gt; Store in BRAM (A)</a:t>
            </a:r>
          </a:p>
          <a:p>
            <a:pPr lvl="1"/>
            <a:r>
              <a:rPr lang="en-US" altLang="zh-TW" sz="2000" dirty="0"/>
              <a:t>-&gt; Read from (A), Store in DDR4</a:t>
            </a:r>
          </a:p>
          <a:p>
            <a:pPr lvl="1"/>
            <a:r>
              <a:rPr lang="en-US" altLang="zh-TW" sz="2000" dirty="0"/>
              <a:t>-&gt; Read from DDR4, Store in BRAM (B) (reversed order)</a:t>
            </a:r>
          </a:p>
          <a:p>
            <a:pPr lvl="1"/>
            <a:r>
              <a:rPr lang="en-US" altLang="zh-TW" sz="2000" dirty="0"/>
              <a:t>-&gt; Read from (B)</a:t>
            </a:r>
          </a:p>
          <a:p>
            <a:pPr lvl="1"/>
            <a:r>
              <a:rPr lang="en-US" altLang="zh-TW" sz="2000" dirty="0"/>
              <a:t>-&gt; Output</a:t>
            </a:r>
            <a:br>
              <a:rPr lang="en-US" altLang="zh-TW" dirty="0"/>
            </a:b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0CC38-2F2D-48BB-87E1-92DA852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3259" y="5118655"/>
            <a:ext cx="2057400" cy="365125"/>
          </a:xfrm>
        </p:spPr>
        <p:txBody>
          <a:bodyPr/>
          <a:lstStyle/>
          <a:p>
            <a:fld id="{AE4B70F8-4499-4EB5-A47F-9F74713612AE}" type="slidenum">
              <a:rPr lang="zh-TW" altLang="en-US" smtClean="0"/>
              <a:t>62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D6100B-79C4-4E2C-AB7C-C13C7F029AEE}"/>
              </a:ext>
            </a:extLst>
          </p:cNvPr>
          <p:cNvSpPr/>
          <p:nvPr/>
        </p:nvSpPr>
        <p:spPr>
          <a:xfrm>
            <a:off x="3967250" y="4425536"/>
            <a:ext cx="1045028" cy="10707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On-Chip</a:t>
            </a:r>
          </a:p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Block-RAM</a:t>
            </a:r>
          </a:p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(A)</a:t>
            </a:r>
            <a:endParaRPr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9ECD59-66E8-41F7-9927-5FE1A167EBD7}"/>
              </a:ext>
            </a:extLst>
          </p:cNvPr>
          <p:cNvSpPr/>
          <p:nvPr/>
        </p:nvSpPr>
        <p:spPr>
          <a:xfrm>
            <a:off x="5363342" y="4425535"/>
            <a:ext cx="1045028" cy="10707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Off-Chip</a:t>
            </a:r>
          </a:p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DDR4</a:t>
            </a:r>
            <a:endParaRPr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97765B-AF53-4AD1-9FEE-8AD41AFB760A}"/>
              </a:ext>
            </a:extLst>
          </p:cNvPr>
          <p:cNvSpPr/>
          <p:nvPr/>
        </p:nvSpPr>
        <p:spPr>
          <a:xfrm>
            <a:off x="6759435" y="4425535"/>
            <a:ext cx="1045028" cy="10707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On-Chip</a:t>
            </a:r>
          </a:p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Block-RAM</a:t>
            </a:r>
          </a:p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(B)</a:t>
            </a:r>
            <a:endParaRPr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5C260B-9E35-40C7-8147-B20B7BDE539A}"/>
              </a:ext>
            </a:extLst>
          </p:cNvPr>
          <p:cNvSpPr/>
          <p:nvPr/>
        </p:nvSpPr>
        <p:spPr>
          <a:xfrm>
            <a:off x="3967248" y="3585807"/>
            <a:ext cx="3837215" cy="4338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PCIe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60D7C29-040D-40E2-871C-BA07C5C1C084}"/>
              </a:ext>
            </a:extLst>
          </p:cNvPr>
          <p:cNvCxnSpPr>
            <a:endCxn id="5" idx="0"/>
          </p:cNvCxnSpPr>
          <p:nvPr/>
        </p:nvCxnSpPr>
        <p:spPr>
          <a:xfrm>
            <a:off x="4489763" y="4019705"/>
            <a:ext cx="1" cy="405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B30224C-A4CA-4684-8526-5D039BF613B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012277" y="4960892"/>
            <a:ext cx="35106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98B7F64-574D-4A79-B715-1C9C81B1086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408370" y="4960891"/>
            <a:ext cx="35106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14BEC32-C53F-48A8-B48F-07DD2BB4EE06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281949" y="4019705"/>
            <a:ext cx="1" cy="4058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4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6799"/>
            <a:ext cx="7886700" cy="4593974"/>
          </a:xfrm>
        </p:spPr>
        <p:txBody>
          <a:bodyPr>
            <a:normAutofit/>
          </a:bodyPr>
          <a:lstStyle/>
          <a:p>
            <a:r>
              <a:rPr lang="zh-TW" altLang="en-US" dirty="0"/>
              <a:t>由於</a:t>
            </a:r>
            <a:r>
              <a:rPr lang="en-US" altLang="zh-TW" dirty="0"/>
              <a:t>DE5a</a:t>
            </a:r>
            <a:r>
              <a:rPr lang="zh-TW" altLang="en-US" dirty="0"/>
              <a:t>板子上</a:t>
            </a:r>
            <a:r>
              <a:rPr lang="en-US" altLang="zh-TW" dirty="0"/>
              <a:t>DDR4</a:t>
            </a:r>
            <a:r>
              <a:rPr lang="zh-TW" altLang="en-US" dirty="0"/>
              <a:t>記憶體的寬度為</a:t>
            </a:r>
            <a:r>
              <a:rPr lang="en-US" altLang="zh-TW" dirty="0"/>
              <a:t>64bit</a:t>
            </a:r>
            <a:r>
              <a:rPr lang="zh-TW" altLang="en-US" dirty="0"/>
              <a:t>，而</a:t>
            </a:r>
            <a:r>
              <a:rPr lang="en-US" altLang="zh-TW" dirty="0"/>
              <a:t>PCIe</a:t>
            </a:r>
            <a:r>
              <a:rPr lang="zh-TW" altLang="en-US" dirty="0"/>
              <a:t>每個週期傳輸</a:t>
            </a:r>
            <a:r>
              <a:rPr lang="en-US" altLang="zh-TW" dirty="0"/>
              <a:t>128bit</a:t>
            </a:r>
            <a:r>
              <a:rPr lang="zh-TW" altLang="en-US" dirty="0"/>
              <a:t> </a:t>
            </a:r>
            <a:r>
              <a:rPr lang="en-US" altLang="zh-TW" dirty="0"/>
              <a:t>(4</a:t>
            </a:r>
            <a:r>
              <a:rPr lang="zh-TW" altLang="en-US" dirty="0"/>
              <a:t>筆</a:t>
            </a:r>
            <a:r>
              <a:rPr lang="en-US" altLang="zh-TW" dirty="0"/>
              <a:t>32bit</a:t>
            </a:r>
            <a:r>
              <a:rPr lang="zh-TW" altLang="en-US" dirty="0"/>
              <a:t>的資料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因此在此範例中為了方便起見，每筆資料僅比對低位</a:t>
            </a:r>
            <a:r>
              <a:rPr lang="en-US" altLang="zh-TW" dirty="0"/>
              <a:t>16bit</a:t>
            </a:r>
            <a:r>
              <a:rPr lang="zh-TW" altLang="en-US" dirty="0"/>
              <a:t>的正確性。</a:t>
            </a:r>
            <a:br>
              <a:rPr lang="en-US" altLang="zh-TW" dirty="0"/>
            </a:b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0CC38-2F2D-48BB-87E1-92DA852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63</a:t>
            </a:fld>
            <a:endParaRPr lang="zh-TW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4FE563A-70A7-4AA1-B639-53FF432D1FA3}"/>
              </a:ext>
            </a:extLst>
          </p:cNvPr>
          <p:cNvGraphicFramePr>
            <a:graphicFrameLocks noGrp="1"/>
          </p:cNvGraphicFramePr>
          <p:nvPr/>
        </p:nvGraphicFramePr>
        <p:xfrm>
          <a:off x="919842" y="3664029"/>
          <a:ext cx="3374576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22">
                  <a:extLst>
                    <a:ext uri="{9D8B030D-6E8A-4147-A177-3AD203B41FA5}">
                      <a16:colId xmlns:a16="http://schemas.microsoft.com/office/drawing/2014/main" val="1862477862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3077967758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1502469100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1742568638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3259963347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3369327118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3531032939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320318931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783243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05E106B4-A9E9-4F20-9A47-9A13B9DEB72A}"/>
              </a:ext>
            </a:extLst>
          </p:cNvPr>
          <p:cNvGraphicFramePr>
            <a:graphicFrameLocks noGrp="1"/>
          </p:cNvGraphicFramePr>
          <p:nvPr/>
        </p:nvGraphicFramePr>
        <p:xfrm>
          <a:off x="3450773" y="4444688"/>
          <a:ext cx="1687288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22">
                  <a:extLst>
                    <a:ext uri="{9D8B030D-6E8A-4147-A177-3AD203B41FA5}">
                      <a16:colId xmlns:a16="http://schemas.microsoft.com/office/drawing/2014/main" val="1862477862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3077967758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1502469100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174256863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783243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31C464B8-874C-4B77-9868-BF83EE66455E}"/>
              </a:ext>
            </a:extLst>
          </p:cNvPr>
          <p:cNvGraphicFramePr>
            <a:graphicFrameLocks noGrp="1"/>
          </p:cNvGraphicFramePr>
          <p:nvPr/>
        </p:nvGraphicFramePr>
        <p:xfrm>
          <a:off x="4294416" y="5156717"/>
          <a:ext cx="3374576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22">
                  <a:extLst>
                    <a:ext uri="{9D8B030D-6E8A-4147-A177-3AD203B41FA5}">
                      <a16:colId xmlns:a16="http://schemas.microsoft.com/office/drawing/2014/main" val="1862477862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3077967758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1502469100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1742568638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3259963347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3369327118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3531032939"/>
                    </a:ext>
                  </a:extLst>
                </a:gridCol>
                <a:gridCol w="421822">
                  <a:extLst>
                    <a:ext uri="{9D8B030D-6E8A-4147-A177-3AD203B41FA5}">
                      <a16:colId xmlns:a16="http://schemas.microsoft.com/office/drawing/2014/main" val="320318931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7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7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7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7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783243"/>
                  </a:ext>
                </a:extLst>
              </a:tr>
            </a:tbl>
          </a:graphicData>
        </a:graphic>
      </p:graphicFrame>
      <p:sp>
        <p:nvSpPr>
          <p:cNvPr id="22" name="弧形 21">
            <a:extLst>
              <a:ext uri="{FF2B5EF4-FFF2-40B4-BE49-F238E27FC236}">
                <a16:creationId xmlns:a16="http://schemas.microsoft.com/office/drawing/2014/main" id="{AEBDC687-6988-49DA-9E54-D1E23F011859}"/>
              </a:ext>
            </a:extLst>
          </p:cNvPr>
          <p:cNvSpPr/>
          <p:nvPr/>
        </p:nvSpPr>
        <p:spPr>
          <a:xfrm>
            <a:off x="2373087" y="3685682"/>
            <a:ext cx="1366156" cy="898071"/>
          </a:xfrm>
          <a:prstGeom prst="arc">
            <a:avLst>
              <a:gd name="adj1" fmla="val 5310431"/>
              <a:gd name="adj2" fmla="val 10619232"/>
            </a:avLst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4EDADCE9-796E-415E-A82C-5A7F39556A28}"/>
              </a:ext>
            </a:extLst>
          </p:cNvPr>
          <p:cNvSpPr/>
          <p:nvPr/>
        </p:nvSpPr>
        <p:spPr>
          <a:xfrm rot="10800000">
            <a:off x="4849590" y="4583753"/>
            <a:ext cx="1366156" cy="898071"/>
          </a:xfrm>
          <a:prstGeom prst="arc">
            <a:avLst>
              <a:gd name="adj1" fmla="val 5310431"/>
              <a:gd name="adj2" fmla="val 10619232"/>
            </a:avLst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1499DD5-471C-46FC-A818-31E40BB18AD0}"/>
              </a:ext>
            </a:extLst>
          </p:cNvPr>
          <p:cNvSpPr txBox="1"/>
          <p:nvPr/>
        </p:nvSpPr>
        <p:spPr>
          <a:xfrm>
            <a:off x="2147209" y="3306677"/>
            <a:ext cx="9198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128 bit</a:t>
            </a:r>
            <a:endParaRPr lang="zh-TW" altLang="en-US" sz="105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9E9FA83-2160-4C9A-970E-2BC8532DD10B}"/>
              </a:ext>
            </a:extLst>
          </p:cNvPr>
          <p:cNvSpPr txBox="1"/>
          <p:nvPr/>
        </p:nvSpPr>
        <p:spPr>
          <a:xfrm>
            <a:off x="5521783" y="5519351"/>
            <a:ext cx="9198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128 bit</a:t>
            </a:r>
            <a:endParaRPr lang="zh-TW" altLang="en-US" sz="105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5741797-3B57-4AFC-BFE1-595F147A1527}"/>
              </a:ext>
            </a:extLst>
          </p:cNvPr>
          <p:cNvSpPr txBox="1"/>
          <p:nvPr/>
        </p:nvSpPr>
        <p:spPr>
          <a:xfrm>
            <a:off x="3834495" y="4132676"/>
            <a:ext cx="9198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64 bit</a:t>
            </a:r>
            <a:endParaRPr lang="zh-TW" altLang="en-US" sz="105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1AD2CF87-2FD1-41C6-92E5-9EA2B12F2101}"/>
              </a:ext>
            </a:extLst>
          </p:cNvPr>
          <p:cNvSpPr txBox="1">
            <a:spLocks/>
          </p:cNvSpPr>
          <p:nvPr/>
        </p:nvSpPr>
        <p:spPr>
          <a:xfrm>
            <a:off x="628650" y="42898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/>
              <a:t>Example 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622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4451"/>
            <a:ext cx="7886700" cy="994172"/>
          </a:xfrm>
        </p:spPr>
        <p:txBody>
          <a:bodyPr/>
          <a:lstStyle/>
          <a:p>
            <a:r>
              <a:rPr lang="en-US" altLang="zh-TW" dirty="0"/>
              <a:t>Example Code Reproduce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514"/>
            <a:ext cx="7886700" cy="3880417"/>
          </a:xfrm>
        </p:spPr>
        <p:txBody>
          <a:bodyPr>
            <a:normAutofit fontScale="92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zh-TW" dirty="0"/>
              <a:t>Copy RIFFA from workstation</a:t>
            </a:r>
          </a:p>
          <a:p>
            <a:pPr lvl="1"/>
            <a:r>
              <a:rPr lang="en-US" altLang="zh-TW" i="1" dirty="0">
                <a:cs typeface="Times New Roman" panose="02020603050405020304" pitchFamily="18" charset="0"/>
              </a:rPr>
              <a:t>cp -r /</a:t>
            </a:r>
            <a:r>
              <a:rPr lang="en-US" altLang="zh-TW" i="1" dirty="0" err="1">
                <a:cs typeface="Times New Roman" panose="02020603050405020304" pitchFamily="18" charset="0"/>
              </a:rPr>
              <a:t>mnt</a:t>
            </a:r>
            <a:r>
              <a:rPr lang="en-US" altLang="zh-TW" i="1" dirty="0">
                <a:cs typeface="Times New Roman" panose="02020603050405020304" pitchFamily="18" charset="0"/>
              </a:rPr>
              <a:t>/ds1515/</a:t>
            </a:r>
            <a:r>
              <a:rPr lang="en-US" altLang="zh-TW" i="1" dirty="0" err="1">
                <a:cs typeface="Times New Roman" panose="02020603050405020304" pitchFamily="18" charset="0"/>
              </a:rPr>
              <a:t>fpga</a:t>
            </a:r>
            <a:r>
              <a:rPr lang="en-US" altLang="zh-TW" i="1" dirty="0">
                <a:cs typeface="Times New Roman" panose="02020603050405020304" pitchFamily="18" charset="0"/>
              </a:rPr>
              <a:t>/riffa_2.2.2/ ./</a:t>
            </a:r>
            <a:endParaRPr lang="en-US" altLang="zh-TW" i="1" dirty="0"/>
          </a:p>
          <a:p>
            <a:pPr marL="385763" indent="-385763">
              <a:buFont typeface="+mj-lt"/>
              <a:buAutoNum type="arabicPeriod"/>
            </a:pPr>
            <a:r>
              <a:rPr lang="en-US" altLang="zh-TW" dirty="0"/>
              <a:t>Open project directory DE5Gen2x8If128</a:t>
            </a:r>
          </a:p>
          <a:p>
            <a:pPr lvl="1"/>
            <a:r>
              <a:rPr lang="en-US" altLang="zh-TW" dirty="0"/>
              <a:t>Located at ./riffa_2.2.2/source/</a:t>
            </a:r>
            <a:r>
              <a:rPr lang="en-US" altLang="zh-TW" dirty="0" err="1"/>
              <a:t>fpga</a:t>
            </a:r>
            <a:r>
              <a:rPr lang="en-US" altLang="zh-TW" dirty="0"/>
              <a:t>/altera/de5/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/>
              <a:t>Copy files under </a:t>
            </a:r>
            <a:r>
              <a:rPr lang="en-US" altLang="zh-TW" i="1" dirty="0" err="1"/>
              <a:t>Quartus_Project</a:t>
            </a:r>
            <a:r>
              <a:rPr lang="en-US" altLang="zh-TW" dirty="0"/>
              <a:t> into their corresponding folders</a:t>
            </a:r>
          </a:p>
          <a:p>
            <a:pPr lvl="1"/>
            <a:r>
              <a:rPr lang="en-US" altLang="zh-TW" dirty="0"/>
              <a:t>*.</a:t>
            </a:r>
            <a:r>
              <a:rPr lang="en-US" altLang="zh-TW" dirty="0" err="1"/>
              <a:t>qpf</a:t>
            </a:r>
            <a:r>
              <a:rPr lang="en-US" altLang="zh-TW" dirty="0"/>
              <a:t>, *.</a:t>
            </a:r>
            <a:r>
              <a:rPr lang="en-US" altLang="zh-TW" dirty="0" err="1"/>
              <a:t>qsf</a:t>
            </a:r>
            <a:r>
              <a:rPr lang="en-US" altLang="zh-TW" dirty="0"/>
              <a:t> -&gt; </a:t>
            </a:r>
            <a:r>
              <a:rPr lang="en-US" altLang="zh-TW" dirty="0" err="1"/>
              <a:t>prj</a:t>
            </a:r>
            <a:endParaRPr lang="en-US" altLang="zh-TW" dirty="0"/>
          </a:p>
          <a:p>
            <a:pPr lvl="1"/>
            <a:r>
              <a:rPr lang="en-US" altLang="zh-TW" dirty="0"/>
              <a:t>*.</a:t>
            </a:r>
            <a:r>
              <a:rPr lang="en-US" altLang="zh-TW" dirty="0" err="1"/>
              <a:t>sdc</a:t>
            </a:r>
            <a:r>
              <a:rPr lang="en-US" altLang="zh-TW" dirty="0"/>
              <a:t>            -&gt; </a:t>
            </a:r>
            <a:r>
              <a:rPr lang="en-US" altLang="zh-TW" dirty="0" err="1"/>
              <a:t>constr</a:t>
            </a:r>
            <a:endParaRPr lang="en-US" altLang="zh-TW" dirty="0"/>
          </a:p>
          <a:p>
            <a:pPr lvl="1"/>
            <a:r>
              <a:rPr lang="en-US" altLang="zh-TW" dirty="0"/>
              <a:t>*.v                -&gt; </a:t>
            </a:r>
            <a:r>
              <a:rPr lang="en-US" altLang="zh-TW" dirty="0" err="1"/>
              <a:t>hdl</a:t>
            </a:r>
            <a:endParaRPr lang="en-US" altLang="zh-TW" dirty="0"/>
          </a:p>
          <a:p>
            <a:pPr lvl="1"/>
            <a:r>
              <a:rPr lang="en-US" altLang="zh-TW" dirty="0"/>
              <a:t>*.</a:t>
            </a:r>
            <a:r>
              <a:rPr lang="en-US" altLang="zh-TW" dirty="0" err="1"/>
              <a:t>qsys</a:t>
            </a:r>
            <a:r>
              <a:rPr lang="en-US" altLang="zh-TW" dirty="0"/>
              <a:t>          -&gt; </a:t>
            </a:r>
            <a:r>
              <a:rPr lang="en-US" altLang="zh-TW" dirty="0" err="1"/>
              <a:t>ip</a:t>
            </a:r>
            <a:endParaRPr lang="en-US" altLang="zh-TW" dirty="0"/>
          </a:p>
          <a:p>
            <a:pPr marL="385763" indent="-385763">
              <a:buFont typeface="+mj-lt"/>
              <a:buAutoNum type="arabicPeriod"/>
            </a:pPr>
            <a:r>
              <a:rPr lang="en-US" altLang="zh-TW" dirty="0"/>
              <a:t>Copy files under </a:t>
            </a:r>
            <a:r>
              <a:rPr lang="en-US" altLang="zh-TW" dirty="0" err="1"/>
              <a:t>test_DRAM</a:t>
            </a:r>
            <a:r>
              <a:rPr lang="en-US" altLang="zh-TW" dirty="0"/>
              <a:t> into their corresponding folders.</a:t>
            </a:r>
          </a:p>
          <a:p>
            <a:pPr lvl="1"/>
            <a:r>
              <a:rPr lang="en-US" altLang="zh-TW" dirty="0"/>
              <a:t>*.v                  -&gt; ./riffa_2.2.2/source/</a:t>
            </a:r>
            <a:r>
              <a:rPr lang="en-US" altLang="zh-TW" dirty="0" err="1"/>
              <a:t>fpga</a:t>
            </a:r>
            <a:r>
              <a:rPr lang="en-US" altLang="zh-TW" dirty="0"/>
              <a:t>/</a:t>
            </a:r>
            <a:r>
              <a:rPr lang="en-US" altLang="zh-TW" dirty="0" err="1"/>
              <a:t>riffa_hdl</a:t>
            </a:r>
            <a:r>
              <a:rPr lang="en-US" altLang="zh-TW" dirty="0"/>
              <a:t>/</a:t>
            </a:r>
          </a:p>
          <a:p>
            <a:pPr lvl="1"/>
            <a:r>
              <a:rPr lang="en-US" altLang="zh-TW" dirty="0" err="1"/>
              <a:t>sample_app</a:t>
            </a:r>
            <a:r>
              <a:rPr lang="en-US" altLang="zh-TW" dirty="0"/>
              <a:t> -&gt; ./riffa_2.2.2/source/</a:t>
            </a:r>
            <a:r>
              <a:rPr lang="en-US" altLang="zh-TW" dirty="0" err="1"/>
              <a:t>c_c</a:t>
            </a:r>
            <a:r>
              <a:rPr lang="en-US" altLang="zh-TW" dirty="0"/>
              <a:t>++/</a:t>
            </a:r>
            <a:r>
              <a:rPr lang="en-US" altLang="zh-TW" dirty="0" err="1"/>
              <a:t>linux</a:t>
            </a:r>
            <a:r>
              <a:rPr lang="en-US" altLang="zh-TW" dirty="0"/>
              <a:t>/x64/</a:t>
            </a:r>
            <a:br>
              <a:rPr lang="en-US" altLang="zh-TW" dirty="0"/>
            </a:b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0CC38-2F2D-48BB-87E1-92DA852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64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3AA573-31DB-440B-A7FD-214828E9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1" y="4784980"/>
            <a:ext cx="2750594" cy="17442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0CDB3AC-0AAE-4DCE-824A-F568CE27C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414" y="4630435"/>
            <a:ext cx="1277652" cy="20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2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4918"/>
            <a:ext cx="7886700" cy="994172"/>
          </a:xfrm>
        </p:spPr>
        <p:txBody>
          <a:bodyPr/>
          <a:lstStyle/>
          <a:p>
            <a:r>
              <a:rPr lang="en-US" altLang="zh-TW" dirty="0"/>
              <a:t>Example Code Reproduce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39" y="1429090"/>
            <a:ext cx="7886700" cy="3431381"/>
          </a:xfrm>
        </p:spPr>
        <p:txBody>
          <a:bodyPr>
            <a:normAutofit lnSpcReduction="10000"/>
          </a:bodyPr>
          <a:lstStyle/>
          <a:p>
            <a:pPr marL="385763" indent="-385763">
              <a:buFont typeface="+mj-lt"/>
              <a:buAutoNum type="arabicPeriod" startAt="4"/>
            </a:pPr>
            <a:r>
              <a:rPr lang="en-US" altLang="zh-TW" dirty="0"/>
              <a:t>Open project in Quartus</a:t>
            </a:r>
          </a:p>
          <a:p>
            <a:pPr marL="385763" indent="-385763">
              <a:buFont typeface="+mj-lt"/>
              <a:buAutoNum type="arabicPeriod" startAt="4"/>
            </a:pPr>
            <a:r>
              <a:rPr lang="en-US" altLang="zh-TW" dirty="0"/>
              <a:t>Open </a:t>
            </a:r>
            <a:r>
              <a:rPr lang="en-US" altLang="zh-TW" dirty="0" err="1"/>
              <a:t>Qsys</a:t>
            </a:r>
            <a:r>
              <a:rPr lang="en-US" altLang="zh-TW" dirty="0"/>
              <a:t> IP files and generate HDL (</a:t>
            </a:r>
            <a:r>
              <a:rPr lang="zh-TW" altLang="en-US" dirty="0"/>
              <a:t>兩個</a:t>
            </a:r>
            <a:r>
              <a:rPr lang="en-US" altLang="zh-TW" dirty="0"/>
              <a:t>IP</a:t>
            </a:r>
            <a:r>
              <a:rPr lang="zh-TW" altLang="en-US" dirty="0"/>
              <a:t>都要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Open </a:t>
            </a:r>
            <a:r>
              <a:rPr lang="en-US" altLang="zh-TW" dirty="0" err="1"/>
              <a:t>Qsys</a:t>
            </a:r>
            <a:r>
              <a:rPr lang="en-US" altLang="zh-TW" dirty="0"/>
              <a:t> tool</a:t>
            </a:r>
          </a:p>
          <a:p>
            <a:pPr lvl="1"/>
            <a:r>
              <a:rPr lang="en-US" altLang="zh-TW" dirty="0"/>
              <a:t>File -&gt; Open -&gt; </a:t>
            </a:r>
            <a:r>
              <a:rPr lang="en-US" altLang="zh-TW" dirty="0">
                <a:solidFill>
                  <a:srgbClr val="FF0000"/>
                </a:solidFill>
              </a:rPr>
              <a:t>../</a:t>
            </a:r>
            <a:r>
              <a:rPr lang="en-US" altLang="zh-TW" dirty="0" err="1">
                <a:solidFill>
                  <a:srgbClr val="FF0000"/>
                </a:solidFill>
              </a:rPr>
              <a:t>ip</a:t>
            </a:r>
            <a:r>
              <a:rPr lang="en-US" altLang="zh-TW" dirty="0">
                <a:solidFill>
                  <a:srgbClr val="FF0000"/>
                </a:solidFill>
              </a:rPr>
              <a:t>/QsysDE5Gen2x8If128.qsys</a:t>
            </a:r>
            <a:r>
              <a:rPr lang="en-US" altLang="zh-TW" dirty="0"/>
              <a:t> or </a:t>
            </a:r>
            <a:r>
              <a:rPr lang="en-US" altLang="zh-TW" dirty="0">
                <a:solidFill>
                  <a:srgbClr val="FF0000"/>
                </a:solidFill>
              </a:rPr>
              <a:t>../</a:t>
            </a:r>
            <a:r>
              <a:rPr lang="en-US" altLang="zh-TW" dirty="0" err="1">
                <a:solidFill>
                  <a:srgbClr val="FF0000"/>
                </a:solidFill>
              </a:rPr>
              <a:t>ip</a:t>
            </a:r>
            <a:r>
              <a:rPr lang="en-US" altLang="zh-TW" dirty="0">
                <a:solidFill>
                  <a:srgbClr val="FF0000"/>
                </a:solidFill>
              </a:rPr>
              <a:t>/QsysDDR4.qsys</a:t>
            </a:r>
          </a:p>
          <a:p>
            <a:pPr lvl="1"/>
            <a:r>
              <a:rPr lang="en-US" altLang="zh-TW" dirty="0"/>
              <a:t>Generate -&gt; Generate HDL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altLang="zh-TW" dirty="0">
                <a:solidFill>
                  <a:srgbClr val="FF0000"/>
                </a:solidFill>
              </a:rPr>
              <a:t>Check user-define SDC in the last order</a:t>
            </a:r>
          </a:p>
          <a:p>
            <a:pPr lvl="1"/>
            <a:r>
              <a:rPr lang="en-US" altLang="zh-TW" dirty="0"/>
              <a:t>Quartus -&gt; Assignments -&gt; </a:t>
            </a:r>
            <a:r>
              <a:rPr lang="en-US" altLang="zh-TW" dirty="0" err="1"/>
              <a:t>TimeQuest</a:t>
            </a:r>
            <a:r>
              <a:rPr lang="en-US" altLang="zh-TW" dirty="0"/>
              <a:t> Timing Analyzer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altLang="zh-TW" dirty="0"/>
              <a:t>Compile and Program Device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altLang="zh-TW" dirty="0"/>
              <a:t>Reboot Computer and Test</a:t>
            </a:r>
            <a:br>
              <a:rPr lang="en-US" altLang="zh-TW" dirty="0"/>
            </a:b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0CC38-2F2D-48BB-87E1-92DA852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65</a:t>
            </a:fld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227B0D-6CD1-4790-ADAE-43D0D94069D8}"/>
              </a:ext>
            </a:extLst>
          </p:cNvPr>
          <p:cNvGrpSpPr/>
          <p:nvPr/>
        </p:nvGrpSpPr>
        <p:grpSpPr>
          <a:xfrm>
            <a:off x="4078107" y="2298246"/>
            <a:ext cx="3564731" cy="250031"/>
            <a:chOff x="1422626" y="3273199"/>
            <a:chExt cx="4752975" cy="33337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79F59C-5C62-41E7-BA00-D75438B0ADE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626" y="3273199"/>
              <a:ext cx="4752975" cy="33337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D45A009-DBBF-4EBB-A531-61593E18EF8E}"/>
                </a:ext>
              </a:extLst>
            </p:cNvPr>
            <p:cNvSpPr/>
            <p:nvPr/>
          </p:nvSpPr>
          <p:spPr>
            <a:xfrm>
              <a:off x="4795746" y="3273199"/>
              <a:ext cx="371475" cy="323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1050"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A7474B0-5CD2-4DBD-BFDD-AA766E7BB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77" t="56387" r="16954" b="23412"/>
          <a:stretch/>
        </p:blipFill>
        <p:spPr>
          <a:xfrm>
            <a:off x="1022639" y="4706200"/>
            <a:ext cx="7080415" cy="1370404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7FA722A-9E2B-471E-9E67-0D6DA368B2ED}"/>
              </a:ext>
            </a:extLst>
          </p:cNvPr>
          <p:cNvCxnSpPr>
            <a:cxnSpLocks/>
          </p:cNvCxnSpPr>
          <p:nvPr/>
        </p:nvCxnSpPr>
        <p:spPr>
          <a:xfrm>
            <a:off x="1365243" y="6005055"/>
            <a:ext cx="654847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107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6E051-2786-488E-BC60-A3BBE891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DRAM tutorial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0BB0C0-F982-4D5B-9D53-84C957F8B8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/>
        </p:nvSpPr>
        <p:spPr>
          <a:xfrm>
            <a:off x="628650" y="1590301"/>
            <a:ext cx="7742266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External Memory Interface IP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Avalon Memory-Mapped Protocol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Example Code</a:t>
            </a:r>
          </a:p>
          <a:p>
            <a:r>
              <a:rPr lang="en-US" altLang="zh-TW" sz="2400" dirty="0"/>
              <a:t>Quartus Project Settings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RTL Simulation with Qsys IP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3573172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3449"/>
            <a:ext cx="7886700" cy="994172"/>
          </a:xfrm>
        </p:spPr>
        <p:txBody>
          <a:bodyPr/>
          <a:lstStyle/>
          <a:p>
            <a:r>
              <a:rPr lang="en-US" altLang="zh-TW" dirty="0"/>
              <a:t>Quartus Project Settings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7621"/>
            <a:ext cx="7886700" cy="3431381"/>
          </a:xfrm>
        </p:spPr>
        <p:txBody>
          <a:bodyPr>
            <a:normAutofit/>
          </a:bodyPr>
          <a:lstStyle/>
          <a:p>
            <a:r>
              <a:rPr lang="en-US" altLang="zh-TW" dirty="0"/>
              <a:t>Check the user manual and example projects in the CD-ROM for more information</a:t>
            </a:r>
          </a:p>
          <a:p>
            <a:pPr lvl="1"/>
            <a:r>
              <a:rPr lang="en-US" altLang="zh-TW" dirty="0"/>
              <a:t>DE5: </a:t>
            </a:r>
            <a:r>
              <a:rPr lang="en-US" altLang="zh-TW" sz="1050" dirty="0">
                <a:hlinkClick r:id="rId3"/>
              </a:rPr>
              <a:t>https://www.terasic.com.tw/cgi-bin/page/archive.pl?Language=Taiwan&amp;CategoryNo=159&amp;No=726&amp;PartNo=4</a:t>
            </a:r>
            <a:endParaRPr lang="en-US" altLang="zh-TW" sz="1050" dirty="0"/>
          </a:p>
          <a:p>
            <a:pPr lvl="1"/>
            <a:r>
              <a:rPr lang="en-US" altLang="zh-TW" dirty="0"/>
              <a:t>DE5a: </a:t>
            </a:r>
            <a:r>
              <a:rPr lang="en-US" altLang="zh-TW" sz="1050" dirty="0">
                <a:hlinkClick r:id="rId4"/>
              </a:rPr>
              <a:t>https://www.terasic.com.tw/cgi-bin/page/archive.pl?Language=Taiwan&amp;CategoryNo=2&amp;No=1138&amp;PartNo=4</a:t>
            </a:r>
            <a:endParaRPr lang="en-US" altLang="zh-TW" sz="1050" dirty="0"/>
          </a:p>
          <a:p>
            <a:pPr marL="342900" lvl="1" indent="0">
              <a:buNone/>
            </a:pPr>
            <a:endParaRPr lang="en-US" altLang="zh-TW" dirty="0"/>
          </a:p>
          <a:p>
            <a:r>
              <a:rPr lang="en-US" altLang="zh-TW" dirty="0"/>
              <a:t>Assignment Settings File</a:t>
            </a:r>
          </a:p>
          <a:p>
            <a:pPr lvl="1"/>
            <a:r>
              <a:rPr lang="en-US" altLang="zh-TW" dirty="0"/>
              <a:t>Add </a:t>
            </a:r>
            <a:r>
              <a:rPr lang="en-US" altLang="zh-TW" dirty="0">
                <a:solidFill>
                  <a:srgbClr val="FF0000"/>
                </a:solidFill>
              </a:rPr>
              <a:t>DDR4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RZQ</a:t>
            </a:r>
            <a:r>
              <a:rPr lang="zh-TW" altLang="en-US" dirty="0"/>
              <a:t> </a:t>
            </a:r>
            <a:r>
              <a:rPr lang="en-US" altLang="zh-TW" dirty="0"/>
              <a:t>pin assignments to the </a:t>
            </a:r>
            <a:r>
              <a:rPr lang="en-US" altLang="zh-TW" dirty="0">
                <a:solidFill>
                  <a:srgbClr val="FF0000"/>
                </a:solidFill>
              </a:rPr>
              <a:t>*.</a:t>
            </a:r>
            <a:r>
              <a:rPr lang="en-US" altLang="zh-TW" dirty="0" err="1">
                <a:solidFill>
                  <a:srgbClr val="FF0000"/>
                </a:solidFill>
              </a:rPr>
              <a:t>qsf</a:t>
            </a:r>
            <a:r>
              <a:rPr lang="en-US" altLang="zh-TW" dirty="0"/>
              <a:t> file</a:t>
            </a:r>
            <a:br>
              <a:rPr lang="en-US" altLang="zh-TW" dirty="0"/>
            </a:b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0CC38-2F2D-48BB-87E1-92DA852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67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E80920-E3DA-4291-B71E-2F22DE104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288" y="4314834"/>
            <a:ext cx="5155424" cy="184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091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66" y="445632"/>
            <a:ext cx="7886700" cy="994172"/>
          </a:xfrm>
        </p:spPr>
        <p:txBody>
          <a:bodyPr/>
          <a:lstStyle/>
          <a:p>
            <a:r>
              <a:rPr lang="en-US" altLang="zh-TW" dirty="0"/>
              <a:t>DDR4 Qsys IP Design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0CC38-2F2D-48BB-87E1-92DA852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68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642E7A-A6EA-48B7-A77C-189B9F1F09B8}"/>
              </a:ext>
            </a:extLst>
          </p:cNvPr>
          <p:cNvSpPr/>
          <p:nvPr/>
        </p:nvSpPr>
        <p:spPr>
          <a:xfrm>
            <a:off x="2031064" y="3564142"/>
            <a:ext cx="1049111" cy="1401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solidFill>
                  <a:schemeClr val="tx1"/>
                </a:solidFill>
              </a:rPr>
              <a:t>Arria</a:t>
            </a:r>
            <a:r>
              <a:rPr lang="zh-TW" altLang="en-US" sz="2100" dirty="0">
                <a:solidFill>
                  <a:schemeClr val="tx1"/>
                </a:solidFill>
              </a:rPr>
              <a:t> </a:t>
            </a:r>
            <a:r>
              <a:rPr lang="en-US" altLang="zh-TW" sz="2100" dirty="0">
                <a:solidFill>
                  <a:schemeClr val="tx1"/>
                </a:solidFill>
              </a:rPr>
              <a:t>10 EMIF</a:t>
            </a:r>
            <a:endParaRPr lang="zh-TW" altLang="en-US" sz="2100" dirty="0">
              <a:solidFill>
                <a:schemeClr val="tx1"/>
              </a:solidFill>
            </a:endParaRPr>
          </a:p>
        </p:txBody>
      </p:sp>
      <p:sp>
        <p:nvSpPr>
          <p:cNvPr id="8" name="箭號: 左-右雙向 7">
            <a:extLst>
              <a:ext uri="{FF2B5EF4-FFF2-40B4-BE49-F238E27FC236}">
                <a16:creationId xmlns:a16="http://schemas.microsoft.com/office/drawing/2014/main" id="{4FD94E05-15DE-4FB9-8602-3FC1527D201A}"/>
              </a:ext>
            </a:extLst>
          </p:cNvPr>
          <p:cNvSpPr/>
          <p:nvPr/>
        </p:nvSpPr>
        <p:spPr>
          <a:xfrm>
            <a:off x="589766" y="4128969"/>
            <a:ext cx="1159631" cy="36858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4583F90-D323-4BA4-B5DC-5951749D0346}"/>
              </a:ext>
            </a:extLst>
          </p:cNvPr>
          <p:cNvSpPr/>
          <p:nvPr/>
        </p:nvSpPr>
        <p:spPr>
          <a:xfrm>
            <a:off x="6021163" y="3553740"/>
            <a:ext cx="1232265" cy="1401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solidFill>
                  <a:schemeClr val="tx1"/>
                </a:solidFill>
              </a:rPr>
              <a:t>Clock-Crossing Bridge</a:t>
            </a:r>
            <a:endParaRPr lang="zh-TW" altLang="en-US" sz="2100" dirty="0">
              <a:solidFill>
                <a:schemeClr val="tx1"/>
              </a:solidFill>
            </a:endParaRPr>
          </a:p>
        </p:txBody>
      </p:sp>
      <p:sp>
        <p:nvSpPr>
          <p:cNvPr id="10" name="箭號: 左-右雙向 9">
            <a:extLst>
              <a:ext uri="{FF2B5EF4-FFF2-40B4-BE49-F238E27FC236}">
                <a16:creationId xmlns:a16="http://schemas.microsoft.com/office/drawing/2014/main" id="{83EE31D3-1A5B-4F61-B772-1F36BE88261A}"/>
              </a:ext>
            </a:extLst>
          </p:cNvPr>
          <p:cNvSpPr/>
          <p:nvPr/>
        </p:nvSpPr>
        <p:spPr>
          <a:xfrm>
            <a:off x="7390486" y="4124796"/>
            <a:ext cx="1159631" cy="368584"/>
          </a:xfrm>
          <a:prstGeom prst="left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86E9A0E-E144-4157-8935-D8E17FFC98BB}"/>
              </a:ext>
            </a:extLst>
          </p:cNvPr>
          <p:cNvSpPr txBox="1"/>
          <p:nvPr/>
        </p:nvSpPr>
        <p:spPr>
          <a:xfrm>
            <a:off x="290033" y="3728435"/>
            <a:ext cx="174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DDR4 Protocol</a:t>
            </a:r>
            <a:endParaRPr lang="zh-TW" altLang="en-US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78E063-7FEE-4D0B-82F5-4748D3002338}"/>
              </a:ext>
            </a:extLst>
          </p:cNvPr>
          <p:cNvSpPr/>
          <p:nvPr/>
        </p:nvSpPr>
        <p:spPr>
          <a:xfrm>
            <a:off x="4030059" y="3564142"/>
            <a:ext cx="1160302" cy="1401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solidFill>
                  <a:schemeClr val="tx1"/>
                </a:solidFill>
              </a:rPr>
              <a:t>Pipeline Bridge</a:t>
            </a:r>
            <a:endParaRPr lang="zh-TW" altLang="en-US" sz="2100" dirty="0">
              <a:solidFill>
                <a:schemeClr val="tx1"/>
              </a:solidFill>
            </a:endParaRPr>
          </a:p>
        </p:txBody>
      </p:sp>
      <p:sp>
        <p:nvSpPr>
          <p:cNvPr id="14" name="箭號: 左-右雙向 13">
            <a:extLst>
              <a:ext uri="{FF2B5EF4-FFF2-40B4-BE49-F238E27FC236}">
                <a16:creationId xmlns:a16="http://schemas.microsoft.com/office/drawing/2014/main" id="{C8FCFB22-CAC1-467E-B81D-FE63FC823F99}"/>
              </a:ext>
            </a:extLst>
          </p:cNvPr>
          <p:cNvSpPr/>
          <p:nvPr/>
        </p:nvSpPr>
        <p:spPr>
          <a:xfrm>
            <a:off x="5218264" y="4124796"/>
            <a:ext cx="665841" cy="36858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5" name="箭號: 左-右雙向 14">
            <a:extLst>
              <a:ext uri="{FF2B5EF4-FFF2-40B4-BE49-F238E27FC236}">
                <a16:creationId xmlns:a16="http://schemas.microsoft.com/office/drawing/2014/main" id="{14559BD3-1D84-4FAB-A633-2DC77EB08173}"/>
              </a:ext>
            </a:extLst>
          </p:cNvPr>
          <p:cNvSpPr/>
          <p:nvPr/>
        </p:nvSpPr>
        <p:spPr>
          <a:xfrm>
            <a:off x="3225125" y="4124796"/>
            <a:ext cx="665841" cy="368584"/>
          </a:xfrm>
          <a:prstGeom prst="left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E073402-54EF-46C1-8F1A-3EA7452A00D5}"/>
              </a:ext>
            </a:extLst>
          </p:cNvPr>
          <p:cNvSpPr txBox="1"/>
          <p:nvPr/>
        </p:nvSpPr>
        <p:spPr>
          <a:xfrm>
            <a:off x="5147699" y="3728435"/>
            <a:ext cx="80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AMM</a:t>
            </a:r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3E0B2CA-B562-4144-B430-069949DFDA9E}"/>
              </a:ext>
            </a:extLst>
          </p:cNvPr>
          <p:cNvSpPr txBox="1"/>
          <p:nvPr/>
        </p:nvSpPr>
        <p:spPr>
          <a:xfrm>
            <a:off x="3148705" y="3728435"/>
            <a:ext cx="80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AMM</a:t>
            </a:r>
            <a:endParaRPr lang="zh-TW" altLang="en-US" sz="18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3BA88E5-6B82-4D43-B27D-0D7C1C474BD6}"/>
              </a:ext>
            </a:extLst>
          </p:cNvPr>
          <p:cNvSpPr txBox="1"/>
          <p:nvPr/>
        </p:nvSpPr>
        <p:spPr>
          <a:xfrm>
            <a:off x="7431768" y="4596490"/>
            <a:ext cx="155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To user logic</a:t>
            </a:r>
            <a:endParaRPr lang="zh-TW" altLang="en-US" sz="18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9346AFF-189E-47DF-B61B-AE67A293472C}"/>
              </a:ext>
            </a:extLst>
          </p:cNvPr>
          <p:cNvSpPr txBox="1"/>
          <p:nvPr/>
        </p:nvSpPr>
        <p:spPr>
          <a:xfrm>
            <a:off x="7467754" y="3728435"/>
            <a:ext cx="80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AMM</a:t>
            </a:r>
            <a:endParaRPr lang="zh-TW" altLang="en-US" sz="18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B5D1E96-CEE9-4DBB-81A0-51B8F80A70D3}"/>
              </a:ext>
            </a:extLst>
          </p:cNvPr>
          <p:cNvSpPr txBox="1"/>
          <p:nvPr/>
        </p:nvSpPr>
        <p:spPr>
          <a:xfrm>
            <a:off x="-75282" y="4671585"/>
            <a:ext cx="133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To DDR</a:t>
            </a:r>
            <a:endParaRPr lang="zh-TW" altLang="en-US" sz="1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784FF56-EBBA-41B3-AED6-D46A799A96AE}"/>
              </a:ext>
            </a:extLst>
          </p:cNvPr>
          <p:cNvSpPr txBox="1"/>
          <p:nvPr/>
        </p:nvSpPr>
        <p:spPr>
          <a:xfrm>
            <a:off x="1890572" y="5028913"/>
            <a:ext cx="13300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i="1" dirty="0"/>
              <a:t>(300 MHz)</a:t>
            </a:r>
            <a:endParaRPr lang="zh-TW" altLang="en-US" sz="1500" i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058D0C4-8CA6-4506-9CAF-1712E9FCFA8F}"/>
              </a:ext>
            </a:extLst>
          </p:cNvPr>
          <p:cNvSpPr txBox="1"/>
          <p:nvPr/>
        </p:nvSpPr>
        <p:spPr>
          <a:xfrm>
            <a:off x="3890967" y="5015933"/>
            <a:ext cx="13300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i="1" dirty="0"/>
              <a:t>(300 MHz)</a:t>
            </a:r>
            <a:endParaRPr lang="zh-TW" altLang="en-US" sz="1500" i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C147EE6-1736-4F1E-B51C-165CB8F0D364}"/>
              </a:ext>
            </a:extLst>
          </p:cNvPr>
          <p:cNvSpPr txBox="1"/>
          <p:nvPr/>
        </p:nvSpPr>
        <p:spPr>
          <a:xfrm>
            <a:off x="5450076" y="5026374"/>
            <a:ext cx="21912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i="1" dirty="0"/>
              <a:t>(300 MHz) (user </a:t>
            </a:r>
            <a:r>
              <a:rPr lang="en-US" altLang="zh-TW" sz="1500" i="1" dirty="0" err="1"/>
              <a:t>clk</a:t>
            </a:r>
            <a:r>
              <a:rPr lang="en-US" altLang="zh-TW" sz="1500" i="1" dirty="0"/>
              <a:t>)</a:t>
            </a:r>
            <a:endParaRPr lang="zh-TW" altLang="en-US" sz="1500" i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521F0F1-F00A-4B07-BDFA-C0AF30398F0D}"/>
              </a:ext>
            </a:extLst>
          </p:cNvPr>
          <p:cNvSpPr txBox="1"/>
          <p:nvPr/>
        </p:nvSpPr>
        <p:spPr>
          <a:xfrm>
            <a:off x="7825305" y="5024010"/>
            <a:ext cx="10525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i="1" dirty="0"/>
              <a:t>(user </a:t>
            </a:r>
            <a:r>
              <a:rPr lang="en-US" altLang="zh-TW" sz="1500" i="1" dirty="0" err="1"/>
              <a:t>clk</a:t>
            </a:r>
            <a:r>
              <a:rPr lang="en-US" altLang="zh-TW" sz="1500" i="1" dirty="0"/>
              <a:t>)</a:t>
            </a:r>
            <a:endParaRPr lang="zh-TW" altLang="en-US" sz="1500" i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EFA0980-4E8A-4F59-AAFF-2E5CB59EF86B}"/>
              </a:ext>
            </a:extLst>
          </p:cNvPr>
          <p:cNvCxnSpPr>
            <a:cxnSpLocks/>
          </p:cNvCxnSpPr>
          <p:nvPr/>
        </p:nvCxnSpPr>
        <p:spPr>
          <a:xfrm>
            <a:off x="1890572" y="2645593"/>
            <a:ext cx="665047" cy="75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D1DC49A-9F7C-45ED-A9D1-93C929C75835}"/>
              </a:ext>
            </a:extLst>
          </p:cNvPr>
          <p:cNvSpPr txBox="1"/>
          <p:nvPr/>
        </p:nvSpPr>
        <p:spPr>
          <a:xfrm>
            <a:off x="711645" y="2085249"/>
            <a:ext cx="21272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500" dirty="0"/>
              <a:t>外部記憶體控制</a:t>
            </a:r>
            <a:r>
              <a:rPr lang="en-US" altLang="zh-TW" sz="1500" dirty="0"/>
              <a:t>IP</a:t>
            </a:r>
            <a:endParaRPr lang="zh-TW" altLang="en-US" sz="15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47C4D97-C822-481F-A02F-D6186DFF41D5}"/>
              </a:ext>
            </a:extLst>
          </p:cNvPr>
          <p:cNvCxnSpPr>
            <a:cxnSpLocks/>
          </p:cNvCxnSpPr>
          <p:nvPr/>
        </p:nvCxnSpPr>
        <p:spPr>
          <a:xfrm>
            <a:off x="4574386" y="2550968"/>
            <a:ext cx="0" cy="82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FE6E36D-F35C-493C-A2D7-2B1510A2AC50}"/>
              </a:ext>
            </a:extLst>
          </p:cNvPr>
          <p:cNvSpPr txBox="1"/>
          <p:nvPr/>
        </p:nvSpPr>
        <p:spPr>
          <a:xfrm>
            <a:off x="3225935" y="1500356"/>
            <a:ext cx="2451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500" dirty="0"/>
              <a:t>避免</a:t>
            </a:r>
            <a:r>
              <a:rPr lang="en-US" altLang="zh-TW" sz="1500" dirty="0"/>
              <a:t>EMIF</a:t>
            </a:r>
            <a:r>
              <a:rPr lang="zh-TW" altLang="en-US" sz="1500" dirty="0"/>
              <a:t>和</a:t>
            </a:r>
            <a:r>
              <a:rPr lang="en-US" altLang="zh-TW" sz="1500" dirty="0"/>
              <a:t>clock-crossing bridge</a:t>
            </a:r>
            <a:r>
              <a:rPr lang="zh-TW" altLang="en-US" sz="1500" dirty="0"/>
              <a:t>中間有</a:t>
            </a:r>
            <a:r>
              <a:rPr lang="en-US" altLang="zh-TW" sz="1500" dirty="0"/>
              <a:t>timing violation</a:t>
            </a:r>
            <a:r>
              <a:rPr lang="zh-TW" altLang="en-US" sz="1500" dirty="0"/>
              <a:t>。但會使</a:t>
            </a:r>
            <a:r>
              <a:rPr lang="en-US" altLang="zh-TW" sz="1500" dirty="0"/>
              <a:t>latency</a:t>
            </a:r>
            <a:r>
              <a:rPr lang="zh-TW" altLang="en-US" sz="1500" dirty="0"/>
              <a:t>增加。可省略。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EE3CE63-375A-488A-BB07-94959185F9A6}"/>
              </a:ext>
            </a:extLst>
          </p:cNvPr>
          <p:cNvCxnSpPr>
            <a:cxnSpLocks/>
          </p:cNvCxnSpPr>
          <p:nvPr/>
        </p:nvCxnSpPr>
        <p:spPr>
          <a:xfrm flipH="1">
            <a:off x="6549946" y="2455216"/>
            <a:ext cx="703482" cy="93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50E1F38-7D42-4C4B-960F-6BE0AEC06506}"/>
              </a:ext>
            </a:extLst>
          </p:cNvPr>
          <p:cNvSpPr txBox="1"/>
          <p:nvPr/>
        </p:nvSpPr>
        <p:spPr>
          <a:xfrm>
            <a:off x="6064703" y="1840666"/>
            <a:ext cx="21912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500" dirty="0"/>
              <a:t>處理跨越不同</a:t>
            </a:r>
            <a:r>
              <a:rPr lang="en-US" altLang="zh-TW" sz="1500" dirty="0"/>
              <a:t>clock domain</a:t>
            </a:r>
            <a:r>
              <a:rPr lang="zh-TW" altLang="en-US" sz="1500" dirty="0"/>
              <a:t>的</a:t>
            </a:r>
            <a:r>
              <a:rPr lang="en-US" altLang="zh-TW" sz="1500" dirty="0"/>
              <a:t>AMM</a:t>
            </a:r>
            <a:r>
              <a:rPr lang="zh-TW" altLang="en-US" sz="1500" dirty="0"/>
              <a:t>訊號</a:t>
            </a:r>
          </a:p>
        </p:txBody>
      </p:sp>
    </p:spTree>
    <p:extLst>
      <p:ext uri="{BB962C8B-B14F-4D97-AF65-F5344CB8AC3E}">
        <p14:creationId xmlns:p14="http://schemas.microsoft.com/office/powerpoint/2010/main" val="789148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46616"/>
            <a:ext cx="7886700" cy="994172"/>
          </a:xfrm>
        </p:spPr>
        <p:txBody>
          <a:bodyPr/>
          <a:lstStyle/>
          <a:p>
            <a:r>
              <a:rPr lang="en-US" altLang="zh-TW" dirty="0"/>
              <a:t>DDR4 Qsys IP Design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713309"/>
            <a:ext cx="2759528" cy="3431381"/>
          </a:xfrm>
        </p:spPr>
        <p:txBody>
          <a:bodyPr>
            <a:normAutofit fontScale="92500"/>
          </a:bodyPr>
          <a:lstStyle/>
          <a:p>
            <a:r>
              <a:rPr lang="zh-TW" altLang="en-US" sz="1800" dirty="0"/>
              <a:t>如右圖設定</a:t>
            </a:r>
            <a:r>
              <a:rPr lang="en-US" altLang="zh-TW" sz="1800" dirty="0"/>
              <a:t>IP</a:t>
            </a:r>
            <a:r>
              <a:rPr lang="zh-TW" altLang="en-US" sz="1800" dirty="0"/>
              <a:t>連線與對外接腳</a:t>
            </a:r>
            <a:endParaRPr lang="en-US" altLang="zh-TW" sz="1800" dirty="0"/>
          </a:p>
          <a:p>
            <a:r>
              <a:rPr lang="zh-TW" altLang="en-US" sz="1800" dirty="0"/>
              <a:t>個別</a:t>
            </a:r>
            <a:r>
              <a:rPr lang="en-US" altLang="zh-TW" sz="1800" dirty="0"/>
              <a:t>IP</a:t>
            </a:r>
            <a:r>
              <a:rPr lang="zh-TW" altLang="en-US" sz="1800" dirty="0"/>
              <a:t>參數設定請參考</a:t>
            </a:r>
            <a:r>
              <a:rPr lang="en-US" altLang="zh-TW" sz="1800" dirty="0" err="1"/>
              <a:t>IP_Settings</a:t>
            </a:r>
            <a:r>
              <a:rPr lang="zh-TW" altLang="en-US" sz="1800" dirty="0"/>
              <a:t>資料夾</a:t>
            </a:r>
            <a:br>
              <a:rPr lang="en-US" altLang="zh-TW" sz="1800" dirty="0"/>
            </a:br>
            <a:r>
              <a:rPr lang="en-US" altLang="zh-TW" sz="1800" dirty="0"/>
              <a:t>(</a:t>
            </a:r>
            <a:r>
              <a:rPr lang="en-US" altLang="zh-TW" sz="1800" dirty="0" err="1"/>
              <a:t>clk</a:t>
            </a:r>
            <a:r>
              <a:rPr lang="zh-TW" altLang="en-US" sz="1800" dirty="0"/>
              <a:t>、</a:t>
            </a:r>
            <a:r>
              <a:rPr lang="en-US" altLang="zh-TW" sz="1800" dirty="0"/>
              <a:t>pipelining</a:t>
            </a:r>
            <a:r>
              <a:rPr lang="zh-TW" altLang="en-US" sz="1800" dirty="0"/>
              <a:t>、</a:t>
            </a:r>
            <a:r>
              <a:rPr lang="en-US" altLang="zh-TW" sz="1800" dirty="0"/>
              <a:t>burst</a:t>
            </a:r>
            <a:r>
              <a:rPr lang="zh-TW" altLang="en-US" sz="1800" dirty="0"/>
              <a:t>、</a:t>
            </a:r>
            <a:r>
              <a:rPr lang="en-US" altLang="zh-TW" sz="1800" dirty="0"/>
              <a:t>FIFO</a:t>
            </a:r>
            <a:r>
              <a:rPr lang="zh-TW" altLang="en-US" sz="1800" dirty="0"/>
              <a:t>可視需求更改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>
                <a:solidFill>
                  <a:srgbClr val="FF0000"/>
                </a:solidFill>
              </a:rPr>
              <a:t>EMIF</a:t>
            </a:r>
            <a:r>
              <a:rPr lang="zh-TW" altLang="en-US" sz="1800" dirty="0">
                <a:solidFill>
                  <a:srgbClr val="FF0000"/>
                </a:solidFill>
              </a:rPr>
              <a:t>參數設定與</a:t>
            </a:r>
            <a:r>
              <a:rPr lang="en-US" altLang="zh-TW" sz="1800" dirty="0">
                <a:solidFill>
                  <a:srgbClr val="FF0000"/>
                </a:solidFill>
              </a:rPr>
              <a:t>DE5a</a:t>
            </a:r>
            <a:r>
              <a:rPr lang="zh-TW" altLang="en-US" sz="1800" dirty="0">
                <a:solidFill>
                  <a:srgbClr val="FF0000"/>
                </a:solidFill>
              </a:rPr>
              <a:t>上裝置之</a:t>
            </a:r>
            <a:r>
              <a:rPr lang="en-US" altLang="zh-TW" sz="1800" dirty="0">
                <a:solidFill>
                  <a:srgbClr val="FF0000"/>
                </a:solidFill>
              </a:rPr>
              <a:t>DDR</a:t>
            </a:r>
            <a:r>
              <a:rPr lang="zh-TW" altLang="en-US" sz="1800" dirty="0">
                <a:solidFill>
                  <a:srgbClr val="FF0000"/>
                </a:solidFill>
              </a:rPr>
              <a:t>有關，請勿任意更改。</a:t>
            </a:r>
            <a:endParaRPr lang="en-US" altLang="zh-TW" sz="1800" dirty="0">
              <a:solidFill>
                <a:srgbClr val="FF0000"/>
              </a:solidFill>
            </a:endParaRPr>
          </a:p>
          <a:p>
            <a:r>
              <a:rPr lang="zh-TW" altLang="en-US" sz="1800" dirty="0"/>
              <a:t>完成後點選</a:t>
            </a:r>
            <a:r>
              <a:rPr lang="en-US" altLang="zh-TW" sz="1800" dirty="0">
                <a:solidFill>
                  <a:srgbClr val="FF0000"/>
                </a:solidFill>
              </a:rPr>
              <a:t>generate HDL</a:t>
            </a:r>
            <a:br>
              <a:rPr lang="en-US" altLang="zh-TW" dirty="0"/>
            </a:b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0CC38-2F2D-48BB-87E1-92DA852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69</a:t>
            </a:fld>
            <a:endParaRPr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EC7536AB-8C61-4AB6-AB0C-7281C4AF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108" y="1587731"/>
            <a:ext cx="5264945" cy="43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5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notion</a:t>
            </a: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https://bl430fpga.notion.site/bl430fpga/BL430-FPGA-bc15283eff644dbb99361cf0e3277a40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132" name="Google Shape;132;p6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547" y="2281159"/>
            <a:ext cx="7382905" cy="332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6721"/>
            <a:ext cx="7886700" cy="994172"/>
          </a:xfrm>
        </p:spPr>
        <p:txBody>
          <a:bodyPr/>
          <a:lstStyle/>
          <a:p>
            <a:r>
              <a:rPr lang="en-US" altLang="zh-TW" dirty="0"/>
              <a:t>Quartus Top Module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153" y="1597685"/>
            <a:ext cx="3943350" cy="3431381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新增對外</a:t>
            </a:r>
            <a:r>
              <a:rPr lang="en-US" altLang="zh-TW" sz="1800" dirty="0"/>
              <a:t>DDR pin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r>
              <a:rPr lang="zh-TW" altLang="en-US" sz="1800" dirty="0"/>
              <a:t>新增</a:t>
            </a:r>
            <a:r>
              <a:rPr lang="en-US" altLang="zh-TW" sz="1800" dirty="0"/>
              <a:t>DDR4 IP</a:t>
            </a:r>
            <a:r>
              <a:rPr lang="zh-TW" altLang="en-US" sz="1800" dirty="0"/>
              <a:t> </a:t>
            </a:r>
            <a:r>
              <a:rPr lang="en-US" altLang="zh-TW" sz="1800" dirty="0"/>
              <a:t>instance</a:t>
            </a:r>
            <a:r>
              <a:rPr lang="zh-TW" altLang="en-US" sz="1800" dirty="0"/>
              <a:t>與對應接腳。</a:t>
            </a:r>
            <a:endParaRPr lang="en-US" altLang="zh-TW" sz="1800" dirty="0"/>
          </a:p>
          <a:p>
            <a:r>
              <a:rPr lang="en-US" altLang="zh-TW" sz="1800" dirty="0">
                <a:solidFill>
                  <a:srgbClr val="FF0000"/>
                </a:solidFill>
              </a:rPr>
              <a:t>Reset</a:t>
            </a:r>
            <a:r>
              <a:rPr lang="zh-TW" altLang="en-US" sz="1800" dirty="0">
                <a:solidFill>
                  <a:srgbClr val="FF0000"/>
                </a:solidFill>
              </a:rPr>
              <a:t>訊號是</a:t>
            </a:r>
            <a:r>
              <a:rPr lang="en-US" altLang="zh-TW" sz="1800" dirty="0">
                <a:solidFill>
                  <a:srgbClr val="FF0000"/>
                </a:solidFill>
              </a:rPr>
              <a:t>active low</a:t>
            </a:r>
            <a:r>
              <a:rPr lang="zh-TW" altLang="en-US" sz="1800" dirty="0">
                <a:solidFill>
                  <a:srgbClr val="FF0000"/>
                </a:solidFill>
              </a:rPr>
              <a:t>，與</a:t>
            </a:r>
            <a:r>
              <a:rPr lang="en-US" altLang="zh-TW" sz="1800" dirty="0" err="1">
                <a:solidFill>
                  <a:srgbClr val="FF0000"/>
                </a:solidFill>
              </a:rPr>
              <a:t>riffa</a:t>
            </a:r>
            <a:r>
              <a:rPr lang="en-US" altLang="zh-TW" sz="1800" dirty="0">
                <a:solidFill>
                  <a:srgbClr val="FF0000"/>
                </a:solidFill>
              </a:rPr>
              <a:t> reset</a:t>
            </a:r>
            <a:r>
              <a:rPr lang="zh-TW" altLang="en-US" sz="1800" dirty="0">
                <a:solidFill>
                  <a:srgbClr val="FF0000"/>
                </a:solidFill>
              </a:rPr>
              <a:t>反相。</a:t>
            </a:r>
            <a:endParaRPr lang="en-US" altLang="zh-TW" sz="1800" dirty="0">
              <a:solidFill>
                <a:srgbClr val="FF0000"/>
              </a:solidFill>
            </a:endParaRPr>
          </a:p>
          <a:p>
            <a:endParaRPr lang="en-US" altLang="zh-TW" sz="1800" dirty="0">
              <a:solidFill>
                <a:srgbClr val="FF0000"/>
              </a:solidFill>
            </a:endParaRPr>
          </a:p>
          <a:p>
            <a:endParaRPr lang="en-US" altLang="zh-TW" sz="1800" dirty="0">
              <a:solidFill>
                <a:srgbClr val="FF0000"/>
              </a:solidFill>
            </a:endParaRPr>
          </a:p>
          <a:p>
            <a:endParaRPr lang="en-US" altLang="zh-TW" sz="1800" dirty="0">
              <a:solidFill>
                <a:srgbClr val="FF0000"/>
              </a:solidFill>
            </a:endParaRPr>
          </a:p>
          <a:p>
            <a:r>
              <a:rPr lang="zh-TW" altLang="en-US" sz="1800" dirty="0"/>
              <a:t>新增</a:t>
            </a:r>
            <a:r>
              <a:rPr lang="en-US" altLang="zh-TW" sz="1800" dirty="0" err="1"/>
              <a:t>chnl_tester</a:t>
            </a:r>
            <a:r>
              <a:rPr lang="zh-TW" altLang="en-US" sz="1800" dirty="0"/>
              <a:t>與</a:t>
            </a:r>
            <a:r>
              <a:rPr lang="en-US" altLang="zh-TW" sz="1800" dirty="0"/>
              <a:t>DDR4 IP</a:t>
            </a:r>
            <a:r>
              <a:rPr lang="zh-TW" altLang="en-US" sz="1800" dirty="0"/>
              <a:t>的接口</a:t>
            </a:r>
            <a:br>
              <a:rPr lang="en-US" altLang="zh-TW" dirty="0"/>
            </a:b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0CC38-2F2D-48BB-87E1-92DA852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70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13CF90-5895-4878-ACC6-2610219D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46"/>
          <a:stretch/>
        </p:blipFill>
        <p:spPr>
          <a:xfrm>
            <a:off x="4703061" y="942524"/>
            <a:ext cx="4416613" cy="5143500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698E151-B822-443C-8465-EB1A8E00E879}"/>
              </a:ext>
            </a:extLst>
          </p:cNvPr>
          <p:cNvCxnSpPr>
            <a:cxnSpLocks/>
          </p:cNvCxnSpPr>
          <p:nvPr/>
        </p:nvCxnSpPr>
        <p:spPr>
          <a:xfrm>
            <a:off x="4302579" y="4012406"/>
            <a:ext cx="502502" cy="257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A6F7FCEC-FFF9-45F8-A53E-8A58D8EE0CD0}"/>
              </a:ext>
            </a:extLst>
          </p:cNvPr>
          <p:cNvSpPr txBox="1"/>
          <p:nvPr/>
        </p:nvSpPr>
        <p:spPr>
          <a:xfrm>
            <a:off x="2181067" y="2940389"/>
            <a:ext cx="216765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/>
              <a:t>EMIF</a:t>
            </a:r>
            <a:r>
              <a:rPr lang="zh-TW" altLang="en-US" sz="1500" dirty="0"/>
              <a:t>校正狀態訊號</a:t>
            </a:r>
            <a:br>
              <a:rPr lang="en-US" altLang="zh-TW" sz="1500" dirty="0"/>
            </a:br>
            <a:r>
              <a:rPr lang="zh-TW" altLang="en-US" sz="1500" dirty="0"/>
              <a:t>只有剛啟動時會出現</a:t>
            </a:r>
            <a:br>
              <a:rPr lang="en-US" altLang="zh-TW" sz="1500" dirty="0"/>
            </a:br>
            <a:r>
              <a:rPr lang="zh-TW" altLang="en-US" sz="1500" dirty="0"/>
              <a:t>當</a:t>
            </a:r>
            <a:r>
              <a:rPr lang="en-US" altLang="zh-TW" sz="1500" dirty="0"/>
              <a:t>success</a:t>
            </a:r>
            <a:r>
              <a:rPr lang="zh-TW" altLang="en-US" sz="1500" dirty="0"/>
              <a:t>非</a:t>
            </a:r>
            <a:r>
              <a:rPr lang="en-US" altLang="zh-TW" sz="1500" dirty="0"/>
              <a:t>1</a:t>
            </a:r>
            <a:r>
              <a:rPr lang="zh-TW" altLang="en-US" sz="1500" dirty="0"/>
              <a:t>時</a:t>
            </a:r>
            <a:br>
              <a:rPr lang="en-US" altLang="zh-TW" sz="1500" dirty="0"/>
            </a:br>
            <a:r>
              <a:rPr lang="zh-TW" altLang="en-US" sz="1500" dirty="0"/>
              <a:t>不能以</a:t>
            </a:r>
            <a:r>
              <a:rPr lang="en-US" altLang="zh-TW" sz="1500" dirty="0"/>
              <a:t>AMM</a:t>
            </a:r>
            <a:r>
              <a:rPr lang="zh-TW" altLang="en-US" sz="1500" dirty="0"/>
              <a:t>與</a:t>
            </a:r>
            <a:r>
              <a:rPr lang="en-US" altLang="zh-TW" sz="1500" dirty="0"/>
              <a:t>EMIF</a:t>
            </a:r>
            <a:r>
              <a:rPr lang="zh-TW" altLang="en-US" sz="1500" dirty="0"/>
              <a:t>溝通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104218A-8E04-4EDA-890D-29DC9303F8F7}"/>
              </a:ext>
            </a:extLst>
          </p:cNvPr>
          <p:cNvSpPr txBox="1"/>
          <p:nvPr/>
        </p:nvSpPr>
        <p:spPr>
          <a:xfrm>
            <a:off x="590153" y="4591059"/>
            <a:ext cx="425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i="1" dirty="0"/>
              <a:t>※</a:t>
            </a:r>
            <a:r>
              <a:rPr lang="zh-TW" altLang="en-US" sz="1800" i="1" dirty="0"/>
              <a:t> 具體設置請參考</a:t>
            </a:r>
            <a:r>
              <a:rPr lang="en-US" altLang="zh-TW" sz="1800" i="1" dirty="0"/>
              <a:t>example code</a:t>
            </a:r>
            <a:endParaRPr lang="zh-TW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2570454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50485"/>
            <a:ext cx="7886700" cy="994172"/>
          </a:xfrm>
        </p:spPr>
        <p:txBody>
          <a:bodyPr/>
          <a:lstStyle/>
          <a:p>
            <a:r>
              <a:rPr lang="en-US" altLang="zh-TW" dirty="0"/>
              <a:t>SDC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0CC38-2F2D-48BB-87E1-92DA852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71</a:t>
            </a:fld>
            <a:endParaRPr lang="zh-TW" altLang="en-US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5EC05966-58D6-4C28-BA02-66F29336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704110"/>
            <a:ext cx="7633608" cy="3632446"/>
          </a:xfrm>
        </p:spPr>
        <p:txBody>
          <a:bodyPr>
            <a:normAutofit/>
          </a:bodyPr>
          <a:lstStyle/>
          <a:p>
            <a:r>
              <a:rPr lang="en-US" altLang="zh-TW" dirty="0"/>
              <a:t>EMIF IP status signals to user logic and clock-crossing bridge</a:t>
            </a:r>
            <a:br>
              <a:rPr lang="en-US" altLang="zh-TW" dirty="0"/>
            </a:br>
            <a:r>
              <a:rPr lang="en-US" altLang="zh-TW" sz="1500" dirty="0"/>
              <a:t>(EMIF</a:t>
            </a:r>
            <a:r>
              <a:rPr lang="zh-TW" altLang="en-US" sz="1500" dirty="0"/>
              <a:t>校正狀態訊號並未經過</a:t>
            </a:r>
            <a:r>
              <a:rPr lang="en-US" altLang="zh-TW" sz="1500" dirty="0"/>
              <a:t>clock-crossing</a:t>
            </a:r>
            <a:r>
              <a:rPr lang="zh-TW" altLang="en-US" sz="1500" dirty="0"/>
              <a:t>處理，且僅初始化時變動，故設</a:t>
            </a:r>
            <a:r>
              <a:rPr lang="en-US" altLang="zh-TW" sz="1500" dirty="0"/>
              <a:t>false path)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RIFFA reset signal to Altera EMIF IP (recover time violation)</a:t>
            </a:r>
            <a:br>
              <a:rPr lang="en-US" altLang="zh-TW" dirty="0"/>
            </a:br>
            <a:r>
              <a:rPr lang="en-US" altLang="zh-TW" sz="1500" dirty="0"/>
              <a:t>(EMIF</a:t>
            </a:r>
            <a:r>
              <a:rPr lang="zh-TW" altLang="en-US" sz="1500" dirty="0"/>
              <a:t>內部有</a:t>
            </a:r>
            <a:r>
              <a:rPr lang="en-US" altLang="zh-TW" sz="1500" dirty="0"/>
              <a:t>reset synchronizer</a:t>
            </a:r>
            <a:r>
              <a:rPr lang="zh-TW" altLang="en-US" sz="1500" dirty="0"/>
              <a:t>，故可忽略</a:t>
            </a:r>
            <a:r>
              <a:rPr lang="en-US" altLang="zh-TW" sz="1500" dirty="0"/>
              <a:t>input async reset</a:t>
            </a:r>
            <a:r>
              <a:rPr lang="zh-TW" altLang="en-US" sz="1500" dirty="0"/>
              <a:t>的</a:t>
            </a:r>
            <a:r>
              <a:rPr lang="en-US" altLang="zh-TW" sz="1500" dirty="0"/>
              <a:t>recover time violation)</a:t>
            </a:r>
            <a:endParaRPr lang="en-US" altLang="zh-TW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137E448-BADF-46E6-9E1A-9DB111F8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70" y="2524111"/>
            <a:ext cx="8236060" cy="62693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3D20CC1-49AC-4E6B-B08B-BAC1FC7DE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99" y="4161192"/>
            <a:ext cx="5888990" cy="5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9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3449"/>
            <a:ext cx="7886700" cy="994172"/>
          </a:xfrm>
        </p:spPr>
        <p:txBody>
          <a:bodyPr/>
          <a:lstStyle/>
          <a:p>
            <a:r>
              <a:rPr lang="en-US" altLang="zh-TW" dirty="0"/>
              <a:t>Timing</a:t>
            </a:r>
            <a:endParaRPr lang="zh-TW" altLang="en-US" dirty="0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32A50F1A-0C61-4024-97CA-A71D85E51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6832"/>
            <a:ext cx="7633608" cy="3431381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Compile</a:t>
            </a:r>
            <a:r>
              <a:rPr lang="zh-TW" altLang="en-US" sz="1800" dirty="0"/>
              <a:t>完在</a:t>
            </a:r>
            <a:r>
              <a:rPr lang="en-US" altLang="zh-TW" sz="1800" dirty="0"/>
              <a:t>EMIF</a:t>
            </a:r>
            <a:r>
              <a:rPr lang="zh-TW" altLang="en-US" sz="1800" dirty="0"/>
              <a:t>內部仍有</a:t>
            </a:r>
            <a:r>
              <a:rPr lang="en-US" altLang="zh-TW" sz="1800" dirty="0"/>
              <a:t>timing violation</a:t>
            </a:r>
            <a:r>
              <a:rPr lang="zh-TW" altLang="en-US" sz="1800" dirty="0"/>
              <a:t>。但這結果與</a:t>
            </a:r>
            <a:r>
              <a:rPr lang="en-US" altLang="zh-TW" sz="1800" dirty="0"/>
              <a:t>terasic</a:t>
            </a:r>
            <a:r>
              <a:rPr lang="zh-TW" altLang="en-US" sz="1800" dirty="0"/>
              <a:t>提供之範例程式結果相似，故暫時忽略。</a:t>
            </a:r>
            <a:endParaRPr lang="en-US" altLang="zh-TW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9F0184-07C6-42CC-A57F-C338CD12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91" y="2425792"/>
            <a:ext cx="6923322" cy="15934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02A2A25-8644-481A-8735-990777EBA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551" y="4337656"/>
            <a:ext cx="6931962" cy="152544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64A8AC1-7215-4E4C-81E7-C91025D9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72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0311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6E051-2786-488E-BC60-A3BBE891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DRAM tutorial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0BB0C0-F982-4D5B-9D53-84C957F8B8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/>
        </p:nvSpPr>
        <p:spPr>
          <a:xfrm>
            <a:off x="628650" y="1590301"/>
            <a:ext cx="7742266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External Memory Interface IP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Avalon Memory-Mapped Protocol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Example Code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Quartus Project Settings</a:t>
            </a:r>
          </a:p>
          <a:p>
            <a:r>
              <a:rPr lang="en-US" altLang="zh-TW" sz="2400" dirty="0"/>
              <a:t>RTL Simulation with Qsys IP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3649168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C0AC168-BDE4-4BF5-95FC-CA0B0652C59E}"/>
              </a:ext>
            </a:extLst>
          </p:cNvPr>
          <p:cNvSpPr txBox="1">
            <a:spLocks/>
          </p:cNvSpPr>
          <p:nvPr/>
        </p:nvSpPr>
        <p:spPr>
          <a:xfrm>
            <a:off x="742950" y="1426997"/>
            <a:ext cx="7886700" cy="34313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100" dirty="0"/>
              <a:t>Simulation using NCVerilog</a:t>
            </a:r>
          </a:p>
          <a:p>
            <a:pPr lvl="1"/>
            <a:r>
              <a:rPr lang="en-US" altLang="zh-TW" sz="1800" i="1" dirty="0"/>
              <a:t>cd (</a:t>
            </a:r>
            <a:r>
              <a:rPr lang="en-US" altLang="zh-TW" sz="1800" i="1" dirty="0" err="1"/>
              <a:t>Qsys</a:t>
            </a:r>
            <a:r>
              <a:rPr lang="en-US" altLang="zh-TW" sz="1800" i="1" dirty="0"/>
              <a:t> Path)/(IP Name)/sim/cadence/</a:t>
            </a:r>
          </a:p>
          <a:p>
            <a:pPr lvl="1"/>
            <a:r>
              <a:rPr lang="en-US" altLang="zh-TW" sz="1800" i="1" dirty="0"/>
              <a:t>setenv CDS_ROOT “/cad/cadence/INCISIV/cur/”</a:t>
            </a:r>
          </a:p>
          <a:p>
            <a:pPr lvl="1"/>
            <a:r>
              <a:rPr lang="en-US" altLang="zh-TW" sz="1800" i="1" dirty="0"/>
              <a:t>bash ncsim_setup.sh SKIP_ELAB=1 SKIP_SIM=1</a:t>
            </a:r>
          </a:p>
          <a:p>
            <a:pPr lvl="1"/>
            <a:r>
              <a:rPr lang="en-US" altLang="zh-TW" sz="1800" i="1" dirty="0"/>
              <a:t>cp &lt;design and testbench files&gt; ./</a:t>
            </a:r>
          </a:p>
          <a:p>
            <a:pPr lvl="1"/>
            <a:r>
              <a:rPr lang="en-US" altLang="zh-TW" sz="1800" i="1" dirty="0" err="1"/>
              <a:t>ncverilog</a:t>
            </a:r>
            <a:r>
              <a:rPr lang="en-US" altLang="zh-TW" sz="1800" i="1" dirty="0"/>
              <a:t> &lt;</a:t>
            </a:r>
            <a:r>
              <a:rPr lang="en-US" altLang="zh-TW" sz="1800" i="1" dirty="0" err="1"/>
              <a:t>testbench_files</a:t>
            </a:r>
            <a:r>
              <a:rPr lang="en-US" altLang="zh-TW" sz="1800" i="1" dirty="0"/>
              <a:t>&gt; &lt;</a:t>
            </a:r>
            <a:r>
              <a:rPr lang="en-US" altLang="zh-TW" sz="1800" i="1" dirty="0" err="1"/>
              <a:t>design_files</a:t>
            </a:r>
            <a:r>
              <a:rPr lang="en-US" altLang="zh-TW" sz="1800" i="1" dirty="0"/>
              <a:t>&gt; +</a:t>
            </a:r>
            <a:r>
              <a:rPr lang="en-US" altLang="zh-TW" sz="1800" i="1" dirty="0" err="1"/>
              <a:t>access+r</a:t>
            </a:r>
            <a:endParaRPr lang="en-US" altLang="zh-TW" sz="1800" i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2825"/>
            <a:ext cx="7886700" cy="994172"/>
          </a:xfrm>
        </p:spPr>
        <p:txBody>
          <a:bodyPr/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simulation with Qsys IP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C9DD28-56AF-4187-BE16-778B7BEA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887" y="3637068"/>
            <a:ext cx="4498225" cy="202760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F3582C-B80F-4151-B92F-7A9E67C2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74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5009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9A1E80C4-F982-49FC-AE6F-D2CA13349BE2}"/>
              </a:ext>
            </a:extLst>
          </p:cNvPr>
          <p:cNvSpPr txBox="1"/>
          <p:nvPr/>
        </p:nvSpPr>
        <p:spPr>
          <a:xfrm>
            <a:off x="3167743" y="3033262"/>
            <a:ext cx="1404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>
                <a:solidFill>
                  <a:srgbClr val="FF0000"/>
                </a:solidFill>
              </a:rPr>
              <a:t>External Memory Pins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06D016-DC2B-463E-BB05-D9B84712B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46"/>
          <a:stretch/>
        </p:blipFill>
        <p:spPr>
          <a:xfrm>
            <a:off x="4727387" y="1260859"/>
            <a:ext cx="4416613" cy="5143500"/>
          </a:xfrm>
          <a:prstGeom prst="rect">
            <a:avLst/>
          </a:prstGeom>
        </p:spPr>
      </p:pic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2665D3CE-2823-489E-94C3-658EDB6153C6}"/>
              </a:ext>
            </a:extLst>
          </p:cNvPr>
          <p:cNvSpPr txBox="1">
            <a:spLocks/>
          </p:cNvSpPr>
          <p:nvPr/>
        </p:nvSpPr>
        <p:spPr>
          <a:xfrm>
            <a:off x="491472" y="1958976"/>
            <a:ext cx="4158221" cy="34313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100" dirty="0"/>
              <a:t>Altera EMIF IP</a:t>
            </a:r>
          </a:p>
          <a:p>
            <a:pPr lvl="1"/>
            <a:r>
              <a:rPr lang="en-US" altLang="zh-TW" sz="1800" dirty="0"/>
              <a:t>Need external memory pins.</a:t>
            </a:r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1"/>
            <a:r>
              <a:rPr lang="en-US" altLang="zh-TW" sz="1800" dirty="0"/>
              <a:t>DE5a-Net uses </a:t>
            </a:r>
            <a:r>
              <a:rPr lang="en-US" altLang="zh-TW" sz="1800" i="1" u="sng" dirty="0"/>
              <a:t>Micron DDR4 SODIMM 64x 4GB </a:t>
            </a:r>
            <a:r>
              <a:rPr lang="en-US" altLang="zh-TW" sz="1800" dirty="0"/>
              <a:t>Memory.</a:t>
            </a:r>
          </a:p>
          <a:p>
            <a:pPr marL="457200" lvl="1" indent="0">
              <a:buNone/>
            </a:pPr>
            <a:endParaRPr lang="en-US" altLang="zh-TW" sz="1800" dirty="0"/>
          </a:p>
          <a:p>
            <a:pPr lvl="1"/>
            <a:r>
              <a:rPr lang="en-US" altLang="zh-TW" sz="1800" dirty="0"/>
              <a:t>However, Micron does not provide verilog simulation model for SODIMM.</a:t>
            </a:r>
          </a:p>
        </p:txBody>
      </p:sp>
      <p:sp>
        <p:nvSpPr>
          <p:cNvPr id="7" name="左大括弧 6">
            <a:extLst>
              <a:ext uri="{FF2B5EF4-FFF2-40B4-BE49-F238E27FC236}">
                <a16:creationId xmlns:a16="http://schemas.microsoft.com/office/drawing/2014/main" id="{A4F37313-1CD6-46E9-8A7E-1C5F84651FBE}"/>
              </a:ext>
            </a:extLst>
          </p:cNvPr>
          <p:cNvSpPr/>
          <p:nvPr/>
        </p:nvSpPr>
        <p:spPr>
          <a:xfrm>
            <a:off x="4555673" y="2146014"/>
            <a:ext cx="285750" cy="2333226"/>
          </a:xfrm>
          <a:prstGeom prst="leftBrace">
            <a:avLst>
              <a:gd name="adj1" fmla="val 148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9C3EEF-A238-448C-AF2E-9656F14D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75</a:t>
            </a:fld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1DDAA5D-6BAA-44C8-9F3E-A5263E4F3B35}"/>
              </a:ext>
            </a:extLst>
          </p:cNvPr>
          <p:cNvSpPr txBox="1">
            <a:spLocks/>
          </p:cNvSpPr>
          <p:nvPr/>
        </p:nvSpPr>
        <p:spPr>
          <a:xfrm>
            <a:off x="742951" y="409285"/>
            <a:ext cx="757720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/>
              <a:t>Simulation</a:t>
            </a:r>
            <a:r>
              <a:rPr lang="zh-TW" altLang="en-US" sz="3300" dirty="0"/>
              <a:t> </a:t>
            </a:r>
            <a:r>
              <a:rPr lang="en-US" altLang="zh-TW" sz="3300" dirty="0"/>
              <a:t>Memory IP Selection - 1</a:t>
            </a:r>
            <a:endParaRPr lang="zh-TW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3086878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91319A35-7B2A-4AC8-9E63-1BD5FE0DA933}"/>
              </a:ext>
            </a:extLst>
          </p:cNvPr>
          <p:cNvSpPr txBox="1">
            <a:spLocks/>
          </p:cNvSpPr>
          <p:nvPr/>
        </p:nvSpPr>
        <p:spPr>
          <a:xfrm>
            <a:off x="742951" y="409285"/>
            <a:ext cx="757720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/>
              <a:t>Simulation</a:t>
            </a:r>
            <a:r>
              <a:rPr lang="zh-TW" altLang="en-US" sz="3300" dirty="0"/>
              <a:t> </a:t>
            </a:r>
            <a:r>
              <a:rPr lang="en-US" altLang="zh-TW" sz="3300" dirty="0"/>
              <a:t>Memory IP Selection - 2</a:t>
            </a:r>
            <a:endParaRPr lang="zh-TW" altLang="en-US" sz="3300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2665D3CE-2823-489E-94C3-658EDB6153C6}"/>
              </a:ext>
            </a:extLst>
          </p:cNvPr>
          <p:cNvSpPr txBox="1">
            <a:spLocks/>
          </p:cNvSpPr>
          <p:nvPr/>
        </p:nvSpPr>
        <p:spPr>
          <a:xfrm>
            <a:off x="808000" y="1541084"/>
            <a:ext cx="3984437" cy="34313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100" dirty="0"/>
              <a:t>Altera On-Chip Memory IP</a:t>
            </a:r>
          </a:p>
          <a:p>
            <a:pPr lvl="1"/>
            <a:r>
              <a:rPr lang="en-US" altLang="zh-TW" sz="1800" dirty="0"/>
              <a:t>No external pin connection.</a:t>
            </a:r>
          </a:p>
          <a:p>
            <a:pPr lvl="1"/>
            <a:r>
              <a:rPr lang="en-US" altLang="zh-TW" sz="1800" dirty="0"/>
              <a:t>Limited memory size (&lt;64Mbit)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52B4CA6-FC39-43A3-971B-93E1E2298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08" r="37955"/>
          <a:stretch/>
        </p:blipFill>
        <p:spPr>
          <a:xfrm>
            <a:off x="5079673" y="2201425"/>
            <a:ext cx="3905204" cy="319568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BD8C8C8-594E-4EB4-BF02-9B531719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61" y="2625374"/>
            <a:ext cx="4566113" cy="277173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911305-065C-4A44-91E5-E1A934FE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76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9FF8C8F-3464-489A-BAD2-F5D1BE9D9F3A}"/>
              </a:ext>
            </a:extLst>
          </p:cNvPr>
          <p:cNvSpPr txBox="1"/>
          <p:nvPr/>
        </p:nvSpPr>
        <p:spPr>
          <a:xfrm>
            <a:off x="455122" y="5821758"/>
            <a:ext cx="5031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i="1" dirty="0"/>
              <a:t>See ./Simulation/</a:t>
            </a:r>
            <a:r>
              <a:rPr lang="en-US" altLang="zh-TW" sz="1600" i="1" dirty="0" err="1"/>
              <a:t>IPtest.qsys</a:t>
            </a:r>
            <a:r>
              <a:rPr lang="en-US" altLang="zh-TW" sz="1600" i="1" dirty="0"/>
              <a:t> for more information</a:t>
            </a:r>
            <a:endParaRPr lang="zh-TW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557750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91319A35-7B2A-4AC8-9E63-1BD5FE0DA933}"/>
              </a:ext>
            </a:extLst>
          </p:cNvPr>
          <p:cNvSpPr txBox="1">
            <a:spLocks/>
          </p:cNvSpPr>
          <p:nvPr/>
        </p:nvSpPr>
        <p:spPr>
          <a:xfrm>
            <a:off x="742950" y="513250"/>
            <a:ext cx="717715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/>
              <a:t>Simulation</a:t>
            </a:r>
            <a:r>
              <a:rPr lang="zh-TW" altLang="en-US" sz="3300" dirty="0"/>
              <a:t> </a:t>
            </a:r>
            <a:r>
              <a:rPr lang="en-US" altLang="zh-TW" sz="3300" dirty="0"/>
              <a:t>Memory IP Selection - 3</a:t>
            </a:r>
            <a:endParaRPr lang="zh-TW" altLang="en-US" sz="3300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2665D3CE-2823-489E-94C3-658EDB6153C6}"/>
              </a:ext>
            </a:extLst>
          </p:cNvPr>
          <p:cNvSpPr txBox="1">
            <a:spLocks/>
          </p:cNvSpPr>
          <p:nvPr/>
        </p:nvSpPr>
        <p:spPr>
          <a:xfrm>
            <a:off x="742950" y="1507422"/>
            <a:ext cx="7902286" cy="343138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100" dirty="0"/>
              <a:t>Hand-crafted Avalon MM Slave Model</a:t>
            </a:r>
          </a:p>
          <a:p>
            <a:pPr lvl="1"/>
            <a:r>
              <a:rPr lang="en-US" altLang="zh-TW" sz="1800" dirty="0"/>
              <a:t>See ./Simulation/amm_slave.v for more information</a:t>
            </a:r>
            <a:br>
              <a:rPr lang="en-US" altLang="zh-TW" sz="1800" dirty="0"/>
            </a:br>
            <a:r>
              <a:rPr lang="en-US" altLang="zh-TW" sz="1800" dirty="0"/>
              <a:t>(A simple amm slave model in the variable latency transfer mode)</a:t>
            </a:r>
            <a:endParaRPr lang="zh-TW" altLang="en-US" sz="1800" dirty="0"/>
          </a:p>
          <a:p>
            <a:pPr lvl="1"/>
            <a:endParaRPr lang="en-US" altLang="zh-TW" sz="18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911305-065C-4A44-91E5-E1A934FE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77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250785F-B56F-4D3B-AA8E-A9AC6676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501594"/>
            <a:ext cx="7886700" cy="994172"/>
          </a:xfrm>
        </p:spPr>
        <p:txBody>
          <a:bodyPr/>
          <a:lstStyle/>
          <a:p>
            <a:r>
              <a:rPr lang="en-US" altLang="zh-TW" dirty="0"/>
              <a:t>Memory IP Simulation Example Code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2A78BDB-5E08-4401-BD7E-B753AED3B8DF}"/>
              </a:ext>
            </a:extLst>
          </p:cNvPr>
          <p:cNvSpPr txBox="1">
            <a:spLocks/>
          </p:cNvSpPr>
          <p:nvPr/>
        </p:nvSpPr>
        <p:spPr>
          <a:xfrm>
            <a:off x="642364" y="3187970"/>
            <a:ext cx="8103458" cy="343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˗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˗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˗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˗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‐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/>
              <a:t>To run the example code in ./Simulation folder:</a:t>
            </a:r>
          </a:p>
          <a:p>
            <a:pPr lvl="1"/>
            <a:r>
              <a:rPr lang="en-US" altLang="zh-TW" dirty="0"/>
              <a:t>Open </a:t>
            </a:r>
            <a:r>
              <a:rPr lang="en-US" altLang="zh-TW" dirty="0" err="1"/>
              <a:t>IPtest.qsys</a:t>
            </a:r>
            <a:r>
              <a:rPr lang="en-US" altLang="zh-TW" dirty="0"/>
              <a:t> in Qsys tool and </a:t>
            </a:r>
            <a:r>
              <a:rPr lang="en-US" altLang="zh-TW" dirty="0" err="1">
                <a:solidFill>
                  <a:srgbClr val="FF0000"/>
                </a:solidFill>
              </a:rPr>
              <a:t>gerenate</a:t>
            </a:r>
            <a:r>
              <a:rPr lang="en-US" altLang="zh-TW" dirty="0">
                <a:solidFill>
                  <a:srgbClr val="FF0000"/>
                </a:solidFill>
              </a:rPr>
              <a:t> HDL with simulation code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Follow the instructions in page 67</a:t>
            </a:r>
          </a:p>
          <a:p>
            <a:endParaRPr lang="en-US" altLang="zh-TW" dirty="0"/>
          </a:p>
          <a:p>
            <a:r>
              <a:rPr lang="en-US" altLang="zh-TW" dirty="0"/>
              <a:t>Data Flow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AC6469-897C-47DC-B894-A8B05CE0D22F}"/>
              </a:ext>
            </a:extLst>
          </p:cNvPr>
          <p:cNvSpPr/>
          <p:nvPr/>
        </p:nvSpPr>
        <p:spPr>
          <a:xfrm>
            <a:off x="2851208" y="5461424"/>
            <a:ext cx="1045028" cy="10707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On-Chip</a:t>
            </a:r>
          </a:p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Block-RAM</a:t>
            </a:r>
          </a:p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Model</a:t>
            </a:r>
            <a:endParaRPr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9CD751-951B-4519-9E8D-C15CD0691442}"/>
              </a:ext>
            </a:extLst>
          </p:cNvPr>
          <p:cNvSpPr/>
          <p:nvPr/>
        </p:nvSpPr>
        <p:spPr>
          <a:xfrm>
            <a:off x="4247301" y="5461424"/>
            <a:ext cx="1045028" cy="10707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Memory IP Simulation Model</a:t>
            </a:r>
            <a:endParaRPr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853C42-AB77-4BA4-9FB3-370EFB563616}"/>
              </a:ext>
            </a:extLst>
          </p:cNvPr>
          <p:cNvSpPr/>
          <p:nvPr/>
        </p:nvSpPr>
        <p:spPr>
          <a:xfrm>
            <a:off x="5643394" y="5461423"/>
            <a:ext cx="1045028" cy="10707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On-Chip</a:t>
            </a:r>
          </a:p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Block-RAM</a:t>
            </a:r>
          </a:p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Model</a:t>
            </a:r>
            <a:endParaRPr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EC3A08-28D2-4649-ADF1-630DEF248912}"/>
              </a:ext>
            </a:extLst>
          </p:cNvPr>
          <p:cNvSpPr/>
          <p:nvPr/>
        </p:nvSpPr>
        <p:spPr>
          <a:xfrm>
            <a:off x="2851207" y="4621695"/>
            <a:ext cx="3837215" cy="4338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Testbench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0577E51-93A1-4917-8A2C-3727C6397DE9}"/>
              </a:ext>
            </a:extLst>
          </p:cNvPr>
          <p:cNvCxnSpPr>
            <a:endCxn id="7" idx="0"/>
          </p:cNvCxnSpPr>
          <p:nvPr/>
        </p:nvCxnSpPr>
        <p:spPr>
          <a:xfrm>
            <a:off x="3373722" y="5055593"/>
            <a:ext cx="1" cy="405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3B13421-36AB-4873-B77D-ADC91CC01C5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896236" y="5996780"/>
            <a:ext cx="35106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B5CFA97-4245-4DAD-8979-BD66022143C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292329" y="5996780"/>
            <a:ext cx="35106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43DAD7-9C0E-4706-9C19-622DFE66122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165907" y="5055593"/>
            <a:ext cx="1" cy="4058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3862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6E051-2786-488E-BC60-A3BBE891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DRAM tutorial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0BB0C0-F982-4D5B-9D53-84C957F8B8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78</a:t>
            </a:fld>
            <a:endParaRPr 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/>
        </p:nvSpPr>
        <p:spPr>
          <a:xfrm>
            <a:off x="628650" y="1590301"/>
            <a:ext cx="7742266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External Memory Interface IP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Avalon Memory-Mapped Protocol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Example Code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Quartus Project Settings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RTL Simulation with Qsys IP</a:t>
            </a:r>
          </a:p>
          <a:p>
            <a:r>
              <a:rPr lang="en-US" altLang="zh-TW" sz="24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007221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3449"/>
            <a:ext cx="7886700" cy="994172"/>
          </a:xfrm>
        </p:spPr>
        <p:txBody>
          <a:bodyPr/>
          <a:lstStyle/>
          <a:p>
            <a:r>
              <a:rPr lang="en-US" altLang="zh-TW" dirty="0"/>
              <a:t>Extension</a:t>
            </a:r>
            <a:endParaRPr lang="zh-TW" altLang="en-US" dirty="0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32A50F1A-0C61-4024-97CA-A71D85E51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2449"/>
            <a:ext cx="7633608" cy="3431381"/>
          </a:xfrm>
        </p:spPr>
        <p:txBody>
          <a:bodyPr>
            <a:normAutofit/>
          </a:bodyPr>
          <a:lstStyle/>
          <a:p>
            <a:r>
              <a:rPr lang="en-US" altLang="zh-TW" dirty="0"/>
              <a:t>Directly Data Transmission between Riffa and DRAM</a:t>
            </a:r>
          </a:p>
          <a:p>
            <a:r>
              <a:rPr lang="en-US" altLang="zh-TW" dirty="0"/>
              <a:t>RTL Simulation with Qsys IP and </a:t>
            </a:r>
            <a:r>
              <a:rPr lang="en-US" altLang="zh-TW" i="1" u="sng" dirty="0"/>
              <a:t>SODIMM Model</a:t>
            </a:r>
          </a:p>
          <a:p>
            <a:r>
              <a:rPr lang="en-US" altLang="zh-TW" dirty="0"/>
              <a:t>RTL Simulation with hand-crafted</a:t>
            </a:r>
            <a:r>
              <a:rPr lang="zh-TW" altLang="en-US" dirty="0"/>
              <a:t> </a:t>
            </a:r>
            <a:r>
              <a:rPr lang="en-US" altLang="zh-TW" dirty="0"/>
              <a:t>full-function </a:t>
            </a:r>
            <a:r>
              <a:rPr lang="en-US" altLang="zh-TW" i="1" u="sng" dirty="0"/>
              <a:t>amm slave model</a:t>
            </a:r>
          </a:p>
          <a:p>
            <a:r>
              <a:rPr lang="en-US" altLang="zh-TW" dirty="0"/>
              <a:t>Low-Latency DDR Access</a:t>
            </a:r>
          </a:p>
          <a:p>
            <a:pPr lvl="1"/>
            <a:r>
              <a:rPr lang="en-US" altLang="zh-TW" dirty="0"/>
              <a:t>Avalon-MM Burst Mode</a:t>
            </a:r>
          </a:p>
          <a:p>
            <a:pPr lvl="1"/>
            <a:r>
              <a:rPr lang="en-US" altLang="zh-TW" dirty="0"/>
              <a:t>Avalon-MM DDR Memory Half-Rate Bridge</a:t>
            </a:r>
          </a:p>
          <a:p>
            <a:r>
              <a:rPr lang="en-US" altLang="zh-TW" dirty="0"/>
              <a:t>Timing Violation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2BEB2C9-A1AD-411E-BB95-45BEAA9C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79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259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Server list</a:t>
            </a:r>
            <a:endParaRPr/>
          </a:p>
        </p:txBody>
      </p:sp>
      <p:sp>
        <p:nvSpPr>
          <p:cNvPr id="140" name="Google Shape;140;p7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The resources in our lab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https://available-soursop-b6e.notion.site/Server-78a8b54198244cdca3d603d70ed0397c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若對server有問題的話可以詢問伺服器管理員:曾泓瑜學長與黃政勳學長</a:t>
            </a:r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142" name="Google Shape;142;p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19FB3-7E60-4020-A743-67C506FC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034"/>
            <a:ext cx="7886700" cy="994172"/>
          </a:xfrm>
        </p:spPr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B9BFA9-D1F8-43AB-8772-A676F13A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1206"/>
            <a:ext cx="7756072" cy="3431381"/>
          </a:xfrm>
        </p:spPr>
        <p:txBody>
          <a:bodyPr>
            <a:normAutofit/>
          </a:bodyPr>
          <a:lstStyle/>
          <a:p>
            <a:r>
              <a:rPr lang="en-US" altLang="zh-TW" dirty="0"/>
              <a:t>DDR3 SDRAM Controller with </a:t>
            </a:r>
            <a:r>
              <a:rPr lang="en-US" altLang="zh-TW" dirty="0" err="1"/>
              <a:t>UniPHY</a:t>
            </a:r>
            <a:endParaRPr lang="en-US" altLang="zh-TW" dirty="0"/>
          </a:p>
          <a:p>
            <a:pPr lvl="1"/>
            <a:r>
              <a:rPr lang="zh-TW" altLang="en-US" dirty="0"/>
              <a:t>使用在</a:t>
            </a:r>
            <a:r>
              <a:rPr lang="en-US" altLang="zh-TW" dirty="0"/>
              <a:t>DE5</a:t>
            </a:r>
            <a:r>
              <a:rPr lang="zh-TW" altLang="en-US" dirty="0"/>
              <a:t>板子</a:t>
            </a:r>
            <a:r>
              <a:rPr lang="en-US" altLang="zh-TW" dirty="0"/>
              <a:t>(Stratix V FPGA)</a:t>
            </a:r>
            <a:r>
              <a:rPr lang="zh-TW" altLang="en-US" dirty="0"/>
              <a:t>上時所需的</a:t>
            </a:r>
            <a:r>
              <a:rPr lang="en-US" altLang="zh-TW" dirty="0"/>
              <a:t>IP</a:t>
            </a:r>
            <a:r>
              <a:rPr lang="zh-TW" altLang="en-US" dirty="0"/>
              <a:t>，與</a:t>
            </a:r>
            <a:r>
              <a:rPr lang="en-US" altLang="zh-TW" dirty="0"/>
              <a:t>EMIF</a:t>
            </a:r>
            <a:r>
              <a:rPr lang="zh-TW" altLang="en-US" dirty="0"/>
              <a:t>的功能大同小異。</a:t>
            </a:r>
            <a:endParaRPr lang="en-US" altLang="zh-TW" dirty="0"/>
          </a:p>
          <a:p>
            <a:pPr lvl="1"/>
            <a:r>
              <a:rPr lang="en-US" altLang="zh-TW" dirty="0"/>
              <a:t>IP</a:t>
            </a:r>
            <a:r>
              <a:rPr lang="zh-TW" altLang="en-US" dirty="0"/>
              <a:t>參數設定與</a:t>
            </a:r>
            <a:r>
              <a:rPr lang="en-US" altLang="zh-TW" dirty="0"/>
              <a:t>pin assignment</a:t>
            </a:r>
            <a:r>
              <a:rPr lang="zh-TW" altLang="en-US" dirty="0"/>
              <a:t>請參考附件</a:t>
            </a:r>
            <a:r>
              <a:rPr lang="en-US" altLang="zh-TW"/>
              <a:t>DRAM_DE5.</a:t>
            </a:r>
            <a:r>
              <a:rPr lang="en-US" altLang="zh-TW" dirty="0"/>
              <a:t>zip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0E0D8A-C81A-4AB4-AEAF-36EBD6FDB2ED}"/>
              </a:ext>
            </a:extLst>
          </p:cNvPr>
          <p:cNvSpPr/>
          <p:nvPr/>
        </p:nvSpPr>
        <p:spPr>
          <a:xfrm>
            <a:off x="4038978" y="4352004"/>
            <a:ext cx="1049111" cy="1277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solidFill>
                  <a:schemeClr val="tx1"/>
                </a:solidFill>
              </a:rPr>
              <a:t>SDRAM Control</a:t>
            </a:r>
            <a:endParaRPr lang="zh-TW" altLang="en-US" sz="2100" dirty="0">
              <a:solidFill>
                <a:schemeClr val="tx1"/>
              </a:solidFill>
            </a:endParaRPr>
          </a:p>
        </p:txBody>
      </p:sp>
      <p:sp>
        <p:nvSpPr>
          <p:cNvPr id="6" name="箭號: 左-右雙向 5">
            <a:extLst>
              <a:ext uri="{FF2B5EF4-FFF2-40B4-BE49-F238E27FC236}">
                <a16:creationId xmlns:a16="http://schemas.microsoft.com/office/drawing/2014/main" id="{62AFAF37-9F67-44AE-BEBA-2C51DFA75D08}"/>
              </a:ext>
            </a:extLst>
          </p:cNvPr>
          <p:cNvSpPr/>
          <p:nvPr/>
        </p:nvSpPr>
        <p:spPr>
          <a:xfrm>
            <a:off x="2541418" y="5067739"/>
            <a:ext cx="1159631" cy="36858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534275-5A6B-4F25-B271-9C60D87A1EBA}"/>
              </a:ext>
            </a:extLst>
          </p:cNvPr>
          <p:cNvSpPr txBox="1"/>
          <p:nvPr/>
        </p:nvSpPr>
        <p:spPr>
          <a:xfrm>
            <a:off x="2250718" y="4613255"/>
            <a:ext cx="174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DDR3 Protocol</a:t>
            </a:r>
            <a:endParaRPr lang="zh-TW" altLang="en-US" sz="1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E60465E-0170-4992-9297-D3989D9D5041}"/>
              </a:ext>
            </a:extLst>
          </p:cNvPr>
          <p:cNvSpPr txBox="1"/>
          <p:nvPr/>
        </p:nvSpPr>
        <p:spPr>
          <a:xfrm>
            <a:off x="5088089" y="4359729"/>
            <a:ext cx="200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Avalon Memory-Mapped Protocol</a:t>
            </a:r>
            <a:endParaRPr lang="zh-TW" altLang="en-US" sz="1800" dirty="0"/>
          </a:p>
        </p:txBody>
      </p:sp>
      <p:sp>
        <p:nvSpPr>
          <p:cNvPr id="9" name="箭號: 左-右雙向 8">
            <a:extLst>
              <a:ext uri="{FF2B5EF4-FFF2-40B4-BE49-F238E27FC236}">
                <a16:creationId xmlns:a16="http://schemas.microsoft.com/office/drawing/2014/main" id="{87795414-D762-4759-B101-C2D8F7F51D84}"/>
              </a:ext>
            </a:extLst>
          </p:cNvPr>
          <p:cNvSpPr/>
          <p:nvPr/>
        </p:nvSpPr>
        <p:spPr>
          <a:xfrm>
            <a:off x="5511101" y="5067740"/>
            <a:ext cx="1159631" cy="36858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FEA796-7E62-4DBB-ABC7-5D72EFE0C600}"/>
              </a:ext>
            </a:extLst>
          </p:cNvPr>
          <p:cNvSpPr/>
          <p:nvPr/>
        </p:nvSpPr>
        <p:spPr>
          <a:xfrm>
            <a:off x="1063152" y="4360602"/>
            <a:ext cx="1131208" cy="1277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solidFill>
                  <a:schemeClr val="tx1"/>
                </a:solidFill>
              </a:rPr>
              <a:t>DDR3</a:t>
            </a:r>
          </a:p>
          <a:p>
            <a:pPr algn="ctr"/>
            <a:r>
              <a:rPr lang="en-US" altLang="zh-TW" sz="2100" dirty="0">
                <a:solidFill>
                  <a:schemeClr val="tx1"/>
                </a:solidFill>
              </a:rPr>
              <a:t>Memory</a:t>
            </a:r>
            <a:endParaRPr lang="zh-TW" altLang="en-US" sz="21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3A3B1C-560F-4DAE-8D09-9CADCF2EB3F0}"/>
              </a:ext>
            </a:extLst>
          </p:cNvPr>
          <p:cNvSpPr/>
          <p:nvPr/>
        </p:nvSpPr>
        <p:spPr>
          <a:xfrm>
            <a:off x="7093745" y="4360602"/>
            <a:ext cx="1131208" cy="1277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solidFill>
                  <a:schemeClr val="tx1"/>
                </a:solidFill>
              </a:rPr>
              <a:t>User Logic</a:t>
            </a:r>
            <a:endParaRPr lang="zh-TW" altLang="en-US" sz="21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D61F39-1B67-4A53-B2E8-9EE73595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70F8-4499-4EB5-A47F-9F74713612AE}" type="slidenum">
              <a:rPr lang="zh-TW" altLang="en-US" smtClean="0"/>
              <a:t>80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80994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Appendix</a:t>
            </a:r>
            <a:endParaRPr/>
          </a:p>
        </p:txBody>
      </p:sp>
      <p:sp>
        <p:nvSpPr>
          <p:cNvPr id="509" name="Google Shape;509;p3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510" name="Google Shape;510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11" name="Google Shape;511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 txBox="1">
            <a:spLocks noGrp="1"/>
          </p:cNvSpPr>
          <p:nvPr>
            <p:ph type="ctrTitle"/>
          </p:nvPr>
        </p:nvSpPr>
        <p:spPr>
          <a:xfrm>
            <a:off x="685800" y="1895662"/>
            <a:ext cx="7772400" cy="382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Appendix 1: Modifying PCIe</a:t>
            </a:r>
            <a:br>
              <a:rPr lang="en-US" sz="3600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2</a:t>
            </a:r>
            <a:r>
              <a:rPr lang="en-US" sz="3600" dirty="0">
                <a:solidFill>
                  <a:srgbClr val="D8D8D8"/>
                </a:solidFill>
              </a:rPr>
              <a:t>: _CLK version</a:t>
            </a:r>
            <a:br>
              <a:rPr lang="en-US" sz="3600" dirty="0">
                <a:solidFill>
                  <a:srgbClr val="D8D8D8"/>
                </a:solidFill>
              </a:rPr>
            </a:br>
            <a:r>
              <a:rPr lang="en-US" sz="3600" dirty="0">
                <a:solidFill>
                  <a:srgbClr val="D8D8D8"/>
                </a:solidFill>
              </a:rPr>
              <a:t>Appendix 4: DE5a</a:t>
            </a:r>
            <a:br>
              <a:rPr lang="en-US" sz="3600" dirty="0">
                <a:solidFill>
                  <a:srgbClr val="D8D8D8"/>
                </a:solidFill>
              </a:rPr>
            </a:br>
            <a:r>
              <a:rPr lang="en-US" sz="3600" dirty="0">
                <a:solidFill>
                  <a:srgbClr val="D8D8D8"/>
                </a:solidFill>
              </a:rPr>
              <a:t>Appendix 5: Setting up FPGA</a:t>
            </a:r>
            <a:br>
              <a:rPr lang="en-US" sz="3600" dirty="0">
                <a:solidFill>
                  <a:srgbClr val="D8D8D8"/>
                </a:solidFill>
              </a:rPr>
            </a:br>
            <a:r>
              <a:rPr lang="en-US" sz="3600" dirty="0">
                <a:solidFill>
                  <a:srgbClr val="D8D8D8"/>
                </a:solidFill>
              </a:rPr>
              <a:t>Appendix 6: Modify I/O more output</a:t>
            </a:r>
            <a:endParaRPr sz="3600" dirty="0">
              <a:solidFill>
                <a:srgbClr val="D8D8D8"/>
              </a:solidFill>
            </a:endParaRPr>
          </a:p>
        </p:txBody>
      </p:sp>
      <p:sp>
        <p:nvSpPr>
          <p:cNvPr id="517" name="Google Shape;517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7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Modifying the PCIE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37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1/2/3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LANE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x1/x2/x4/x8/x16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62.5 MHz: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Gen1x1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125 MHz: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Gen1x2, Gen1x4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Gen2x1, Gen2x2, Gen2x4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Gen3x1, Gen3x2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250 MHz: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Gen2x8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Gen3x4, Gen 3x8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3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26" name="Google Shape;526;p3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8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Modifying the PCIe on the Qsys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38"/>
          <p:cNvSpPr txBox="1">
            <a:spLocks noGrp="1"/>
          </p:cNvSpPr>
          <p:nvPr>
            <p:ph type="body" idx="1"/>
          </p:nvPr>
        </p:nvSpPr>
        <p:spPr>
          <a:xfrm>
            <a:off x="477796" y="1252152"/>
            <a:ext cx="8184512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Double click 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˗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QSysDE#Gen#x#lf###:pcie_system_inst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Areas to be edited are highlighted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Edit settings in PCIeDE#Gen#x#If### first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Then for XCVRCtrlGen#x#, and XDRVCtrlGen#x#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˗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Edit </a:t>
            </a:r>
            <a:r>
              <a:rPr lang="en-US" sz="1400" i="1">
                <a:latin typeface="Times New Roman"/>
                <a:ea typeface="Times New Roman"/>
                <a:cs typeface="Times New Roman"/>
                <a:sym typeface="Times New Roman"/>
              </a:rPr>
              <a:t>Number of reconfiguration interfaces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accordingly</a:t>
            </a:r>
            <a:endParaRPr/>
          </a:p>
        </p:txBody>
      </p:sp>
      <p:sp>
        <p:nvSpPr>
          <p:cNvPr id="533" name="Google Shape;533;p38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pic>
        <p:nvPicPr>
          <p:cNvPr id="534" name="Google Shape;534;p38"/>
          <p:cNvPicPr preferRelativeResize="0"/>
          <p:nvPr/>
        </p:nvPicPr>
        <p:blipFill rotWithShape="1">
          <a:blip r:embed="rId3">
            <a:alphaModFix/>
          </a:blip>
          <a:srcRect t="29203" b="15940"/>
          <a:stretch/>
        </p:blipFill>
        <p:spPr>
          <a:xfrm>
            <a:off x="6317539" y="1252152"/>
            <a:ext cx="2777158" cy="150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574" y="3164040"/>
            <a:ext cx="4840350" cy="317266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8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37" name="Google Shape;537;p38"/>
          <p:cNvSpPr txBox="1"/>
          <p:nvPr/>
        </p:nvSpPr>
        <p:spPr>
          <a:xfrm>
            <a:off x="262289" y="3164040"/>
            <a:ext cx="3756212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2x8 to 2x4 (250MHz 🡪 125MHz)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Qsys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PCI Express IP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x8 🡪x4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XCVRCtrl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 🡪 5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XCVRDrv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 🡪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 module file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C_NUM_LANES 8 🡪 4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Qsys PCIE 4~7 channel for RX and TX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the setting for .qsf file for PCIE lane 4~7 (optional)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Changing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PCIe generation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39"/>
          <p:cNvSpPr txBox="1">
            <a:spLocks noGrp="1"/>
          </p:cNvSpPr>
          <p:nvPr>
            <p:ph type="body" idx="1"/>
          </p:nvPr>
        </p:nvSpPr>
        <p:spPr>
          <a:xfrm>
            <a:off x="477796" y="1252152"/>
            <a:ext cx="8184512" cy="509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Go to assignment editor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Change Values accordingly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PCIE_GEN1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PCIE_GEN2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PCIE_GEN3</a:t>
            </a:r>
            <a:endParaRPr/>
          </a:p>
        </p:txBody>
      </p:sp>
      <p:sp>
        <p:nvSpPr>
          <p:cNvPr id="544" name="Google Shape;544;p39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pic>
        <p:nvPicPr>
          <p:cNvPr id="545" name="Google Shape;5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850" y="2725595"/>
            <a:ext cx="6493844" cy="362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9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0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Changing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width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40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 to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DE#Gen#x#lf###.v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Change parameter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C_PCI_DATA_WIDTH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width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IP QSysDE#Gen#x#If###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pcie_system_inst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.rx_st_data (rx_st_data[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C_PCI_DATA_WIDTH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-1:0]),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.tx_st_data (tx_st_data[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C_PCI_DATA_WIDTH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-1:0]),</a:t>
            </a: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i="1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553" name="Google Shape;553;p40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54" name="Google Shape;554;p40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Changing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lanes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41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 to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DE#Gen#x#lf###.v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Change parameter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C_NUM_LANES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number of lanes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IP QSysDE#Gen#x#If###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pcie_system_inst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.pcieserial_tx_out0 (PCIE_TX_OUT[0]),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.pcieserial_tx_out1 (PCIE_TX_OUT[1]),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...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.pcieserial_tx_out# (PCIE_TX_OUT[#]),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.pcieserial_rx_in0  (PCIE_RX_IN[0]),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.pcieserial_rx_in1  (PCIE_RX_IN[1]),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...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.pcieserial_rx_in#  (PCIE_RX_IN[#]),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# = C_NUM_LANES - 1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 to assignment editor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Add PCIE_RX_IN[#], PCIE_RX_IN[#](n),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 PCIE_TX_OUT[#], PCIE_TX_OUT[#](n),</a:t>
            </a:r>
            <a:endParaRPr/>
          </a:p>
        </p:txBody>
      </p:sp>
      <p:pic>
        <p:nvPicPr>
          <p:cNvPr id="561" name="Google Shape;56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079" y="2325262"/>
            <a:ext cx="32004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1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63" name="Google Shape;563;p41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2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HW1.</a:t>
            </a:r>
            <a:endParaRPr/>
          </a:p>
        </p:txBody>
      </p:sp>
      <p:sp>
        <p:nvSpPr>
          <p:cNvPr id="569" name="Google Shape;569;p42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The speed will decade from 250MHz to 125MHz for Practice 2.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Make sure you finish this.</a:t>
            </a:r>
            <a:endParaRPr/>
          </a:p>
        </p:txBody>
      </p:sp>
      <p:sp>
        <p:nvSpPr>
          <p:cNvPr id="570" name="Google Shape;570;p42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571" name="Google Shape;571;p42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pic>
        <p:nvPicPr>
          <p:cNvPr id="572" name="Google Shape;57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6939" y="2311628"/>
            <a:ext cx="3626951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531" y="2311628"/>
            <a:ext cx="3672531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"/>
          <p:cNvSpPr txBox="1">
            <a:spLocks noGrp="1"/>
          </p:cNvSpPr>
          <p:nvPr>
            <p:ph type="ctrTitle"/>
          </p:nvPr>
        </p:nvSpPr>
        <p:spPr>
          <a:xfrm>
            <a:off x="685800" y="1895662"/>
            <a:ext cx="7772400" cy="382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Times New Roman"/>
              <a:buNone/>
            </a:pPr>
            <a:r>
              <a:rPr lang="en-US" sz="3600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1: Modifying PCIe</a:t>
            </a:r>
            <a:br>
              <a:rPr lang="en-US" sz="3600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Appendix 2</a:t>
            </a:r>
            <a:r>
              <a:rPr lang="en-US" sz="3600" dirty="0"/>
              <a:t>: _CLK version</a:t>
            </a:r>
            <a:br>
              <a:rPr lang="en-US" sz="3600" dirty="0"/>
            </a:br>
            <a:r>
              <a:rPr lang="en-US" sz="3600" dirty="0">
                <a:solidFill>
                  <a:srgbClr val="D8D8D8"/>
                </a:solidFill>
              </a:rPr>
              <a:t>Appendix 4: DE5a</a:t>
            </a:r>
            <a:br>
              <a:rPr lang="en-US" sz="3600" dirty="0">
                <a:solidFill>
                  <a:srgbClr val="D8D8D8"/>
                </a:solidFill>
              </a:rPr>
            </a:br>
            <a:r>
              <a:rPr lang="en-US" sz="3600" dirty="0">
                <a:solidFill>
                  <a:srgbClr val="D8D8D8"/>
                </a:solidFill>
              </a:rPr>
              <a:t>Appendix 5: Setting up FPGA</a:t>
            </a:r>
            <a:br>
              <a:rPr lang="en-US" sz="3600" dirty="0">
                <a:solidFill>
                  <a:srgbClr val="D8D8D8"/>
                </a:solidFill>
              </a:rPr>
            </a:br>
            <a:r>
              <a:rPr lang="en-US" sz="3600" dirty="0">
                <a:solidFill>
                  <a:srgbClr val="D8D8D8"/>
                </a:solidFill>
              </a:rPr>
              <a:t>Appendix 6: Modify I/O more output</a:t>
            </a:r>
            <a:endParaRPr sz="3600" dirty="0">
              <a:solidFill>
                <a:srgbClr val="D8D8D8"/>
              </a:solidFill>
            </a:endParaRPr>
          </a:p>
        </p:txBody>
      </p:sp>
      <p:sp>
        <p:nvSpPr>
          <p:cNvPr id="595" name="Google Shape;595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  <p:sp>
        <p:nvSpPr>
          <p:cNvPr id="596" name="Google Shape;596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1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477795" y="1221972"/>
            <a:ext cx="8254313" cy="495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 introduction</a:t>
            </a:r>
            <a:endParaRPr dirty="0">
              <a:solidFill>
                <a:schemeClr val="tx2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What is RIFFA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Practice </a:t>
            </a:r>
            <a:endParaRPr dirty="0">
              <a:solidFill>
                <a:schemeClr val="tx2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useful utilities</a:t>
            </a:r>
            <a:endParaRPr dirty="0">
              <a:solidFill>
                <a:schemeClr val="tx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41561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6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DE5QGen2x8If128_CLK</a:t>
            </a:r>
            <a:endParaRPr/>
          </a:p>
        </p:txBody>
      </p:sp>
      <p:sp>
        <p:nvSpPr>
          <p:cNvPr id="602" name="Google Shape;602;p46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In </a:t>
            </a:r>
            <a:r>
              <a:rPr lang="en-US" dirty="0" err="1"/>
              <a:t>hdl</a:t>
            </a:r>
            <a:r>
              <a:rPr lang="en-US" dirty="0"/>
              <a:t> file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/>
              <a:t>Top module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/>
              <a:t>Use </a:t>
            </a:r>
            <a:r>
              <a:rPr lang="en-US" dirty="0" err="1"/>
              <a:t>QSys</a:t>
            </a:r>
            <a:r>
              <a:rPr lang="en-US" dirty="0"/>
              <a:t> to generate different clock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dirty="0"/>
              <a:t>Open </a:t>
            </a:r>
            <a:r>
              <a:rPr lang="en-US" dirty="0" err="1"/>
              <a:t>QSys</a:t>
            </a:r>
            <a:r>
              <a:rPr lang="en-US" dirty="0"/>
              <a:t> file in </a:t>
            </a:r>
            <a:r>
              <a:rPr lang="en-US" dirty="0" err="1"/>
              <a:t>ip</a:t>
            </a:r>
            <a:r>
              <a:rPr lang="en-US" dirty="0"/>
              <a:t> directory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dirty="0"/>
              <a:t>Modify the pll_0 IP for different clock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dirty="0"/>
              <a:t>You can change the export name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˗"/>
            </a:pPr>
            <a:r>
              <a:rPr lang="en-US" dirty="0"/>
              <a:t>Ensure consistency on </a:t>
            </a:r>
            <a:r>
              <a:rPr lang="en-US" dirty="0" err="1"/>
              <a:t>QSys</a:t>
            </a:r>
            <a:r>
              <a:rPr lang="en-US" dirty="0"/>
              <a:t> and Top module Qsys definition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/>
              <a:t>There are twelve clock in RIFFA example, just delete some of them.</a:t>
            </a:r>
            <a:endParaRPr dirty="0"/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603" name="Google Shape;603;p46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04" name="Google Shape;604;p46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  <p:pic>
        <p:nvPicPr>
          <p:cNvPr id="605" name="Google Shape;60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925301"/>
            <a:ext cx="9144000" cy="224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4976" y="1103126"/>
            <a:ext cx="3590877" cy="1824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7"/>
          <p:cNvSpPr txBox="1">
            <a:spLocks noGrp="1"/>
          </p:cNvSpPr>
          <p:nvPr>
            <p:ph type="title"/>
          </p:nvPr>
        </p:nvSpPr>
        <p:spPr>
          <a:xfrm>
            <a:off x="468403" y="13898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Using _CLK version</a:t>
            </a:r>
            <a:endParaRPr/>
          </a:p>
        </p:txBody>
      </p:sp>
      <p:sp>
        <p:nvSpPr>
          <p:cNvPr id="612" name="Google Shape;612;p47"/>
          <p:cNvSpPr txBox="1">
            <a:spLocks noGrp="1"/>
          </p:cNvSpPr>
          <p:nvPr>
            <p:ph type="body" idx="1"/>
          </p:nvPr>
        </p:nvSpPr>
        <p:spPr>
          <a:xfrm>
            <a:off x="477795" y="681035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Open riffa_2.2.2/source/</a:t>
            </a:r>
            <a:r>
              <a:rPr lang="en-US" dirty="0" err="1"/>
              <a:t>fpga</a:t>
            </a:r>
            <a:r>
              <a:rPr lang="en-US" dirty="0"/>
              <a:t>/altera/de5/</a:t>
            </a:r>
            <a:r>
              <a:rPr lang="en-US" dirty="0">
                <a:solidFill>
                  <a:srgbClr val="FF0000"/>
                </a:solidFill>
              </a:rPr>
              <a:t>DE5QGen2x8If128_CLK</a:t>
            </a:r>
            <a:r>
              <a:rPr lang="en-US" dirty="0"/>
              <a:t>/</a:t>
            </a:r>
            <a:r>
              <a:rPr lang="en-US" dirty="0" err="1"/>
              <a:t>hdl</a:t>
            </a:r>
            <a:r>
              <a:rPr lang="en-US" dirty="0"/>
              <a:t>/DE5QGen2x8If128_CLK.v“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Change module parameter: C_NUM_CHNL to 1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底下會有12個chnl_tester的instance，只留下你想要用的那個clk頻率的instance就好，其餘刪掉，並記得修改好線路編號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可參考雲端硬碟中的</a:t>
            </a:r>
            <a:r>
              <a:rPr lang="en-US" dirty="0"/>
              <a:t>DE5QGen2x8If128_CLK.v </a:t>
            </a:r>
            <a:r>
              <a:rPr lang="en-US" dirty="0" err="1"/>
              <a:t>範例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quartus開啟project時記得打開_CLK版本的資料夾，燒到FPGA上時也是記得用_CLK版本的資料夾，接下來所有步驟相同，.sdc部分其實本來就已經設定好了，不用特意修改</a:t>
            </a:r>
            <a:endParaRPr dirty="0"/>
          </a:p>
        </p:txBody>
      </p:sp>
      <p:sp>
        <p:nvSpPr>
          <p:cNvPr id="613" name="Google Shape;613;p4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14" name="Google Shape;614;p4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  <p:pic>
        <p:nvPicPr>
          <p:cNvPr id="615" name="Google Shape;6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04" y="4429345"/>
            <a:ext cx="4696480" cy="235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5560" y="4036130"/>
            <a:ext cx="4472939" cy="274621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7"/>
          <p:cNvSpPr/>
          <p:nvPr/>
        </p:nvSpPr>
        <p:spPr>
          <a:xfrm>
            <a:off x="3137483" y="4941116"/>
            <a:ext cx="184557" cy="2852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7"/>
          <p:cNvSpPr/>
          <p:nvPr/>
        </p:nvSpPr>
        <p:spPr>
          <a:xfrm>
            <a:off x="5486401" y="5226341"/>
            <a:ext cx="763398" cy="20133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FPU IP</a:t>
            </a:r>
            <a:endParaRPr dirty="0"/>
          </a:p>
        </p:txBody>
      </p:sp>
      <p:sp>
        <p:nvSpPr>
          <p:cNvPr id="484" name="Google Shape;484;p33"/>
          <p:cNvSpPr txBox="1">
            <a:spLocks noGrp="1"/>
          </p:cNvSpPr>
          <p:nvPr>
            <p:ph type="body" idx="1"/>
          </p:nvPr>
        </p:nvSpPr>
        <p:spPr>
          <a:xfrm>
            <a:off x="527490" y="1331595"/>
            <a:ext cx="8254313" cy="516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Tools    &gt; IP catalog &gt; Library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Library &gt; Basic Functions &gt; Arithmetic &gt; ALTERA_FP_FUCTIONS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Example File name: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FPU_add_sub.v</a:t>
            </a: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zh-TW" altLang="en-US" dirty="0"/>
              <a:t>選擇儲存的檔案名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 (save IP variation)</a:t>
            </a:r>
            <a:r>
              <a:rPr lang="en-US" altLang="zh-TW" dirty="0">
                <a:solidFill>
                  <a:srgbClr val="FF0000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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file will be connect to .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qsf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file automatically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˗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generated files will be generated at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prj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 directory</a:t>
            </a:r>
            <a:endParaRPr dirty="0"/>
          </a:p>
        </p:txBody>
      </p:sp>
      <p:sp>
        <p:nvSpPr>
          <p:cNvPr id="485" name="Google Shape;485;p3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  <p:sp>
        <p:nvSpPr>
          <p:cNvPr id="486" name="Google Shape;486;p3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pic>
        <p:nvPicPr>
          <p:cNvPr id="487" name="Google Shape;48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4408" y="223654"/>
            <a:ext cx="3192514" cy="133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7813" y="1909693"/>
            <a:ext cx="2844673" cy="126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490" y="3278329"/>
            <a:ext cx="6508376" cy="219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97663" y="3278329"/>
            <a:ext cx="3989259" cy="219792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3"/>
          <p:cNvSpPr/>
          <p:nvPr/>
        </p:nvSpPr>
        <p:spPr>
          <a:xfrm>
            <a:off x="4950441" y="4082303"/>
            <a:ext cx="864872" cy="274544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3"/>
          <p:cNvSpPr txBox="1"/>
          <p:nvPr/>
        </p:nvSpPr>
        <p:spPr>
          <a:xfrm>
            <a:off x="5572659" y="4639674"/>
            <a:ext cx="22749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3 stages pipeline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check performance</a:t>
            </a:r>
            <a:endParaRPr sz="16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2"/>
          <p:cNvSpPr txBox="1">
            <a:spLocks noGrp="1"/>
          </p:cNvSpPr>
          <p:nvPr>
            <p:ph type="ctrTitle"/>
          </p:nvPr>
        </p:nvSpPr>
        <p:spPr>
          <a:xfrm>
            <a:off x="685800" y="1895662"/>
            <a:ext cx="7772400" cy="382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1: Modifying PCIe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2: testutil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3</a:t>
            </a:r>
            <a:r>
              <a:rPr lang="en-US" sz="3600">
                <a:solidFill>
                  <a:srgbClr val="D8D8D8"/>
                </a:solidFill>
              </a:rPr>
              <a:t>: _CLK version</a:t>
            </a:r>
            <a:br>
              <a:rPr lang="en-US" sz="3600"/>
            </a:br>
            <a:r>
              <a:rPr lang="en-US" sz="3600"/>
              <a:t>Appendix 4: DE5a</a:t>
            </a:r>
            <a:br>
              <a:rPr lang="en-US" sz="3600">
                <a:solidFill>
                  <a:srgbClr val="D8D8D8"/>
                </a:solidFill>
              </a:rPr>
            </a:br>
            <a:r>
              <a:rPr lang="en-US" sz="3600">
                <a:solidFill>
                  <a:srgbClr val="D8D8D8"/>
                </a:solidFill>
              </a:rPr>
              <a:t>Appendix 5: Setting up FPGA</a:t>
            </a:r>
            <a:br>
              <a:rPr lang="en-US" sz="3600">
                <a:solidFill>
                  <a:srgbClr val="D8D8D8"/>
                </a:solidFill>
              </a:rPr>
            </a:br>
            <a:r>
              <a:rPr lang="en-US" sz="3600">
                <a:solidFill>
                  <a:srgbClr val="D8D8D8"/>
                </a:solidFill>
              </a:rPr>
              <a:t>Appendix 6: Modify I/O more output</a:t>
            </a:r>
            <a:endParaRPr sz="3600">
              <a:solidFill>
                <a:srgbClr val="D8D8D8"/>
              </a:solidFill>
            </a:endParaRPr>
          </a:p>
        </p:txBody>
      </p:sp>
      <p:sp>
        <p:nvSpPr>
          <p:cNvPr id="667" name="Google Shape;667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  <p:sp>
        <p:nvSpPr>
          <p:cNvPr id="668" name="Google Shape;668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3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Data at</a:t>
            </a:r>
            <a:endParaRPr/>
          </a:p>
        </p:txBody>
      </p:sp>
      <p:sp>
        <p:nvSpPr>
          <p:cNvPr id="674" name="Google Shape;674;p53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\\Bl430_ds918p\bl430_ds918p\MD501 Master Data\R07_黃家翰\Thesis\Oral_Presentation</a:t>
            </a:r>
            <a:endParaRPr/>
          </a:p>
        </p:txBody>
      </p:sp>
      <p:sp>
        <p:nvSpPr>
          <p:cNvPr id="675" name="Google Shape;675;p53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4"/>
          <p:cNvSpPr txBox="1">
            <a:spLocks noGrp="1"/>
          </p:cNvSpPr>
          <p:nvPr>
            <p:ph type="ctrTitle"/>
          </p:nvPr>
        </p:nvSpPr>
        <p:spPr>
          <a:xfrm>
            <a:off x="685800" y="1895662"/>
            <a:ext cx="7772400" cy="382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1: Modifying PCIe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2: testutil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3</a:t>
            </a:r>
            <a:r>
              <a:rPr lang="en-US" sz="3600">
                <a:solidFill>
                  <a:srgbClr val="D8D8D8"/>
                </a:solidFill>
              </a:rPr>
              <a:t>: _CLK version</a:t>
            </a:r>
            <a:br>
              <a:rPr lang="en-US" sz="3600">
                <a:solidFill>
                  <a:srgbClr val="D8D8D8"/>
                </a:solidFill>
              </a:rPr>
            </a:br>
            <a:r>
              <a:rPr lang="en-US" sz="3600">
                <a:solidFill>
                  <a:srgbClr val="D8D8D8"/>
                </a:solidFill>
              </a:rPr>
              <a:t>Appendix 4: DE5a</a:t>
            </a:r>
            <a:br>
              <a:rPr lang="en-US" sz="3600"/>
            </a:br>
            <a:r>
              <a:rPr lang="en-US" sz="3600"/>
              <a:t>Appendix 5: Setting up FPGA</a:t>
            </a:r>
            <a:br>
              <a:rPr lang="en-US" sz="3600"/>
            </a:br>
            <a:r>
              <a:rPr lang="en-US" sz="3600">
                <a:solidFill>
                  <a:srgbClr val="D8D8D8"/>
                </a:solidFill>
              </a:rPr>
              <a:t>Appendix 6: Modify I/O more output</a:t>
            </a:r>
            <a:endParaRPr sz="3600">
              <a:solidFill>
                <a:srgbClr val="D8D8D8"/>
              </a:solidFill>
            </a:endParaRPr>
          </a:p>
        </p:txBody>
      </p:sp>
      <p:sp>
        <p:nvSpPr>
          <p:cNvPr id="682" name="Google Shape;682;p5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  <p:sp>
        <p:nvSpPr>
          <p:cNvPr id="683" name="Google Shape;683;p5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5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FPGA server</a:t>
            </a:r>
            <a:endParaRPr/>
          </a:p>
        </p:txBody>
      </p:sp>
      <p:sp>
        <p:nvSpPr>
          <p:cNvPr id="689" name="Google Shape;689;p55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Install CentOS or Ubuntu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Change BIOS for Linux system, close windows secure reboot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Install RIFFA by the PDF file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690" name="Google Shape;690;p55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691" name="Google Shape;691;p55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6"/>
          <p:cNvSpPr txBox="1">
            <a:spLocks noGrp="1"/>
          </p:cNvSpPr>
          <p:nvPr>
            <p:ph type="ctrTitle"/>
          </p:nvPr>
        </p:nvSpPr>
        <p:spPr>
          <a:xfrm>
            <a:off x="685800" y="1895662"/>
            <a:ext cx="7772400" cy="382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1: Modifying PCIe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2: testutil</a:t>
            </a:r>
            <a:b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 3</a:t>
            </a:r>
            <a:r>
              <a:rPr lang="en-US" sz="3600">
                <a:solidFill>
                  <a:srgbClr val="D8D8D8"/>
                </a:solidFill>
              </a:rPr>
              <a:t>: _CLK version</a:t>
            </a:r>
            <a:br>
              <a:rPr lang="en-US" sz="3600">
                <a:solidFill>
                  <a:srgbClr val="D8D8D8"/>
                </a:solidFill>
              </a:rPr>
            </a:br>
            <a:r>
              <a:rPr lang="en-US" sz="3600">
                <a:solidFill>
                  <a:srgbClr val="D8D8D8"/>
                </a:solidFill>
              </a:rPr>
              <a:t>Appendix 4: DE5a</a:t>
            </a:r>
            <a:br>
              <a:rPr lang="en-US" sz="3600">
                <a:solidFill>
                  <a:srgbClr val="D8D8D8"/>
                </a:solidFill>
              </a:rPr>
            </a:br>
            <a:r>
              <a:rPr lang="en-US" sz="3600">
                <a:solidFill>
                  <a:srgbClr val="D8D8D8"/>
                </a:solidFill>
              </a:rPr>
              <a:t>Appendix 5: Setting up FPGA</a:t>
            </a:r>
            <a:br>
              <a:rPr lang="en-US" sz="3600"/>
            </a:br>
            <a:r>
              <a:rPr lang="en-US" sz="3600"/>
              <a:t>Appendix 6: Modify I/O more output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7" name="Google Shape;697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  <p:sp>
        <p:nvSpPr>
          <p:cNvPr id="698" name="Google Shape;698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7"/>
          <p:cNvSpPr txBox="1">
            <a:spLocks noGrp="1"/>
          </p:cNvSpPr>
          <p:nvPr>
            <p:ph type="title"/>
          </p:nvPr>
        </p:nvSpPr>
        <p:spPr>
          <a:xfrm>
            <a:off x="477795" y="365126"/>
            <a:ext cx="8254313" cy="79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I/O data</a:t>
            </a:r>
            <a:endParaRPr/>
          </a:p>
        </p:txBody>
      </p:sp>
      <p:sp>
        <p:nvSpPr>
          <p:cNvPr id="704" name="Google Shape;704;p57"/>
          <p:cNvSpPr txBox="1">
            <a:spLocks noGrp="1"/>
          </p:cNvSpPr>
          <p:nvPr>
            <p:ph type="body" idx="1"/>
          </p:nvPr>
        </p:nvSpPr>
        <p:spPr>
          <a:xfrm>
            <a:off x="477795" y="1252152"/>
            <a:ext cx="8254313" cy="4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In </a:t>
            </a:r>
            <a:r>
              <a:rPr lang="en-US" dirty="0" err="1"/>
              <a:t>chnl_tester</a:t>
            </a:r>
            <a:r>
              <a:rPr lang="en-US" dirty="0"/>
              <a:t>, total number of data to transfer is in line 134, </a:t>
            </a:r>
            <a:r>
              <a:rPr lang="en-US" dirty="0" err="1"/>
              <a:t>numData</a:t>
            </a:r>
            <a:r>
              <a:rPr lang="en-US" dirty="0"/>
              <a:t>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rLen</a:t>
            </a:r>
            <a:r>
              <a:rPr lang="en-US" dirty="0"/>
              <a:t>[21:2]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You can change the bits at most to [31:2] for more input or output data.</a:t>
            </a:r>
            <a:endParaRPr dirty="0"/>
          </a:p>
        </p:txBody>
      </p:sp>
      <p:sp>
        <p:nvSpPr>
          <p:cNvPr id="705" name="Google Shape;705;p57"/>
          <p:cNvSpPr txBox="1">
            <a:spLocks noGrp="1"/>
          </p:cNvSpPr>
          <p:nvPr>
            <p:ph type="dt" idx="10"/>
          </p:nvPr>
        </p:nvSpPr>
        <p:spPr>
          <a:xfrm>
            <a:off x="47779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2021/07/30</a:t>
            </a:r>
            <a:endParaRPr/>
          </a:p>
        </p:txBody>
      </p:sp>
      <p:sp>
        <p:nvSpPr>
          <p:cNvPr id="706" name="Google Shape;706;p57"/>
          <p:cNvSpPr txBox="1">
            <a:spLocks noGrp="1"/>
          </p:cNvSpPr>
          <p:nvPr>
            <p:ph type="sldNum" idx="12"/>
          </p:nvPr>
        </p:nvSpPr>
        <p:spPr>
          <a:xfrm>
            <a:off x="6820415" y="634669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27156</TotalTime>
  <Words>5317</Words>
  <Application>Microsoft Office PowerPoint</Application>
  <PresentationFormat>如螢幕大小 (4:3)</PresentationFormat>
  <Paragraphs>914</Paragraphs>
  <Slides>98</Slides>
  <Notes>86</Notes>
  <HiddenSlides>7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98</vt:i4>
      </vt:variant>
    </vt:vector>
  </HeadingPairs>
  <TitlesOfParts>
    <vt:vector size="105" baseType="lpstr">
      <vt:lpstr>DFKai-SB</vt:lpstr>
      <vt:lpstr>DFKai-SB</vt:lpstr>
      <vt:lpstr>Arial</vt:lpstr>
      <vt:lpstr>Calibri</vt:lpstr>
      <vt:lpstr>Times New Roman</vt:lpstr>
      <vt:lpstr>Wingdings</vt:lpstr>
      <vt:lpstr>Office 佈景主題</vt:lpstr>
      <vt:lpstr>RIFFA 2.2.2 for dummy</vt:lpstr>
      <vt:lpstr>Outline</vt:lpstr>
      <vt:lpstr>Outline</vt:lpstr>
      <vt:lpstr>Terasic FPGA</vt:lpstr>
      <vt:lpstr>Terasic FPGA</vt:lpstr>
      <vt:lpstr>Terasic FPGA</vt:lpstr>
      <vt:lpstr>notion</vt:lpstr>
      <vt:lpstr>Server list</vt:lpstr>
      <vt:lpstr>Outline</vt:lpstr>
      <vt:lpstr>What is RIFFA</vt:lpstr>
      <vt:lpstr>What is RIFFA</vt:lpstr>
      <vt:lpstr>What is RIFFA</vt:lpstr>
      <vt:lpstr>What is RIFFA</vt:lpstr>
      <vt:lpstr>RIFFA</vt:lpstr>
      <vt:lpstr>Top module file</vt:lpstr>
      <vt:lpstr>Software Interface</vt:lpstr>
      <vt:lpstr>Software Interface</vt:lpstr>
      <vt:lpstr>Sample usage</vt:lpstr>
      <vt:lpstr>PowerPoint 簡報</vt:lpstr>
      <vt:lpstr>PowerPoint 簡報</vt:lpstr>
      <vt:lpstr>PowerPoint 簡報</vt:lpstr>
      <vt:lpstr>TX protocol basic</vt:lpstr>
      <vt:lpstr>RX protocol basic</vt:lpstr>
      <vt:lpstr>Sample usage</vt:lpstr>
      <vt:lpstr>tb_chnl_tester.v -&gt; RX</vt:lpstr>
      <vt:lpstr>tb_chnl_tester.v -&gt; TX</vt:lpstr>
      <vt:lpstr>Some hints</vt:lpstr>
      <vt:lpstr>Signal Tap</vt:lpstr>
      <vt:lpstr>Adventure time</vt:lpstr>
      <vt:lpstr>Outline</vt:lpstr>
      <vt:lpstr>Recommended design flow</vt:lpstr>
      <vt:lpstr>Practice time</vt:lpstr>
      <vt:lpstr>Practice time</vt:lpstr>
      <vt:lpstr>Practice time</vt:lpstr>
      <vt:lpstr>Step-by-step guide - RTL simulation</vt:lpstr>
      <vt:lpstr>Step-by-step guide - FPGA simulation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Step-by-step guide</vt:lpstr>
      <vt:lpstr>TODOs</vt:lpstr>
      <vt:lpstr>DRAM tutorial</vt:lpstr>
      <vt:lpstr>External Memory Interface IP</vt:lpstr>
      <vt:lpstr>Avalon Memory-Mapped Protocol</vt:lpstr>
      <vt:lpstr>PowerPoint 簡報</vt:lpstr>
      <vt:lpstr>Avalon MM Basic Signals</vt:lpstr>
      <vt:lpstr>Avalon MM Slave Transfer Types</vt:lpstr>
      <vt:lpstr>Avalon MM Basic Waveform</vt:lpstr>
      <vt:lpstr>Basic Avalon MM Operation in the example</vt:lpstr>
      <vt:lpstr>Basic Avalon MM Operation in the Example</vt:lpstr>
      <vt:lpstr>DRAM tutorial</vt:lpstr>
      <vt:lpstr>Example Code</vt:lpstr>
      <vt:lpstr>Example Code</vt:lpstr>
      <vt:lpstr>PowerPoint 簡報</vt:lpstr>
      <vt:lpstr>Example Code Reproduce</vt:lpstr>
      <vt:lpstr>Example Code Reproduce</vt:lpstr>
      <vt:lpstr>DRAM tutorial</vt:lpstr>
      <vt:lpstr>Quartus Project Settings</vt:lpstr>
      <vt:lpstr>DDR4 Qsys IP Design</vt:lpstr>
      <vt:lpstr>DDR4 Qsys IP Design</vt:lpstr>
      <vt:lpstr>Quartus Top Module</vt:lpstr>
      <vt:lpstr>SDC File</vt:lpstr>
      <vt:lpstr>Timing</vt:lpstr>
      <vt:lpstr>DRAM tutorial</vt:lpstr>
      <vt:lpstr>RTL simulation with Qsys IP</vt:lpstr>
      <vt:lpstr>PowerPoint 簡報</vt:lpstr>
      <vt:lpstr>PowerPoint 簡報</vt:lpstr>
      <vt:lpstr>Memory IP Simulation Example Code</vt:lpstr>
      <vt:lpstr>DRAM tutorial</vt:lpstr>
      <vt:lpstr>Extension</vt:lpstr>
      <vt:lpstr>Appendix</vt:lpstr>
      <vt:lpstr>Appendix</vt:lpstr>
      <vt:lpstr>Appendix 1: Modifying PCIe Appendix 2: _CLK version Appendix 4: DE5a Appendix 5: Setting up FPGA Appendix 6: Modify I/O more output</vt:lpstr>
      <vt:lpstr>Modifying the PCIE</vt:lpstr>
      <vt:lpstr>Modifying the PCIe on the Qsys</vt:lpstr>
      <vt:lpstr>Changing PCIe generation</vt:lpstr>
      <vt:lpstr>Changing width</vt:lpstr>
      <vt:lpstr>Changing number of lanes</vt:lpstr>
      <vt:lpstr>HW1.</vt:lpstr>
      <vt:lpstr>Appendix 1: Modifying PCIe Appendix 2: _CLK version Appendix 4: DE5a Appendix 5: Setting up FPGA Appendix 6: Modify I/O more output</vt:lpstr>
      <vt:lpstr>DE5QGen2x8If128_CLK</vt:lpstr>
      <vt:lpstr>Using _CLK version</vt:lpstr>
      <vt:lpstr>FPU IP</vt:lpstr>
      <vt:lpstr>Appendix 1: Modifying PCIe Appendix 2: testutil Appendix 3: _CLK version Appendix 4: DE5a Appendix 5: Setting up FPGA Appendix 6: Modify I/O more output</vt:lpstr>
      <vt:lpstr>Data at</vt:lpstr>
      <vt:lpstr>Appendix 1: Modifying PCIe Appendix 2: testutil Appendix 3: _CLK version Appendix 4: DE5a Appendix 5: Setting up FPGA Appendix 6: Modify I/O more output</vt:lpstr>
      <vt:lpstr>FPGA server</vt:lpstr>
      <vt:lpstr>Appendix 1: Modifying PCIe Appendix 2: testutil Appendix 3: _CLK version Appendix 4: DE5a Appendix 5: Setting up FPGA Appendix 6: Modify I/O more output</vt:lpstr>
      <vt:lpstr>I/O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RIFFA 2.2.2 for dummy</dc:title>
  <dc:creator>Jeff</dc:creator>
  <cp:lastModifiedBy>User</cp:lastModifiedBy>
  <cp:revision>66</cp:revision>
  <dcterms:created xsi:type="dcterms:W3CDTF">2018-10-28T09:48:40Z</dcterms:created>
  <dcterms:modified xsi:type="dcterms:W3CDTF">2025-07-18T13:19:23Z</dcterms:modified>
</cp:coreProperties>
</file>